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59" r:id="rId4"/>
    <p:sldId id="263" r:id="rId5"/>
    <p:sldId id="276" r:id="rId6"/>
    <p:sldId id="279" r:id="rId7"/>
    <p:sldId id="260" r:id="rId8"/>
    <p:sldId id="261" r:id="rId9"/>
    <p:sldId id="266" r:id="rId10"/>
    <p:sldId id="264" r:id="rId11"/>
    <p:sldId id="280" r:id="rId12"/>
    <p:sldId id="262" r:id="rId13"/>
    <p:sldId id="267" r:id="rId14"/>
    <p:sldId id="273" r:id="rId15"/>
    <p:sldId id="278" r:id="rId16"/>
    <p:sldId id="268" r:id="rId17"/>
    <p:sldId id="270" r:id="rId18"/>
    <p:sldId id="269"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F56C4E65-D334-4B31-ADA9-454C7A1190EE}">
          <p14:sldIdLst>
            <p14:sldId id="258"/>
            <p14:sldId id="257"/>
            <p14:sldId id="259"/>
            <p14:sldId id="263"/>
            <p14:sldId id="260"/>
            <p14:sldId id="261"/>
            <p14:sldId id="266"/>
            <p14:sldId id="264"/>
            <p14:sldId id="265"/>
            <p14:sldId id="262"/>
            <p14:sldId id="267"/>
            <p14:sldId id="273"/>
            <p14:sldId id="268"/>
            <p14:sldId id="270"/>
            <p14:sldId id="269"/>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77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574" autoAdjust="0"/>
    <p:restoredTop sz="94660" autoAdjust="0"/>
  </p:normalViewPr>
  <p:slideViewPr>
    <p:cSldViewPr snapToGrid="0">
      <p:cViewPr varScale="1">
        <p:scale>
          <a:sx n="73" d="100"/>
          <a:sy n="73" d="100"/>
        </p:scale>
        <p:origin x="-720"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A1D80-9E97-45C7-9957-52A927ACCA3A}" type="datetimeFigureOut">
              <a:rPr lang="en-US" smtClean="0"/>
              <a:pPr/>
              <a:t>11/10/2016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372F2-0A20-4196-ADAE-C7416BBFA642}" type="slidenum">
              <a:rPr lang="en-US" smtClean="0"/>
              <a:pPr/>
              <a:t>‹#›</a:t>
            </a:fld>
            <a:endParaRPr lang="en-US"/>
          </a:p>
        </p:txBody>
      </p:sp>
    </p:spTree>
    <p:extLst>
      <p:ext uri="{BB962C8B-B14F-4D97-AF65-F5344CB8AC3E}">
        <p14:creationId xmlns="" xmlns:p14="http://schemas.microsoft.com/office/powerpoint/2010/main" val="302731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266552730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394514372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374818396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127122421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21860839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336254226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296672179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102009067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266081467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394304177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A3A4F-2A13-45A5-A92D-93535CDA1D1B}"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260020596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A3A4F-2A13-45A5-A92D-93535CDA1D1B}" type="datetimeFigureOut">
              <a:rPr lang="en-US" smtClean="0"/>
              <a:pPr/>
              <a:t>11/10/2016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F9BE2-B59B-40AF-8442-47BAD161B662}" type="slidenum">
              <a:rPr lang="en-US" smtClean="0"/>
              <a:pPr/>
              <a:t>‹#›</a:t>
            </a:fld>
            <a:endParaRPr lang="en-US"/>
          </a:p>
        </p:txBody>
      </p:sp>
    </p:spTree>
    <p:extLst>
      <p:ext uri="{BB962C8B-B14F-4D97-AF65-F5344CB8AC3E}">
        <p14:creationId xmlns="" xmlns:p14="http://schemas.microsoft.com/office/powerpoint/2010/main" val="1662136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hyperlink" Target="https://web.wpi.edu/Pubs/E-project/Available/E-project-042008201836/unrestricted/The_Social_Implications_of_Household_Robotics.pdf"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seriousrobotics.wordpress.com/lego-robots/stair-" TargetMode="External"/><Relationship Id="rId4" Type="http://schemas.openxmlformats.org/officeDocument/2006/relationships/hyperlink" Target="http://www.superdroidrobots.com/shop/custom.aspx/remot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6" name="TextBox 5"/>
          <p:cNvSpPr txBox="1"/>
          <p:nvPr/>
        </p:nvSpPr>
        <p:spPr>
          <a:xfrm>
            <a:off x="2568542" y="4871949"/>
            <a:ext cx="7603958" cy="707886"/>
          </a:xfrm>
          <a:prstGeom prst="rect">
            <a:avLst/>
          </a:prstGeom>
          <a:noFill/>
        </p:spPr>
        <p:txBody>
          <a:bodyPr wrap="square" rtlCol="0">
            <a:spAutoFit/>
          </a:bodyPr>
          <a:lstStyle/>
          <a:p>
            <a:pPr algn="ctr"/>
            <a:r>
              <a:rPr lang="en-US" sz="2000" dirty="0" smtClean="0">
                <a:solidFill>
                  <a:schemeClr val="bg1">
                    <a:lumMod val="50000"/>
                  </a:schemeClr>
                </a:solidFill>
              </a:rPr>
              <a:t>Department of Electrical Engineering,</a:t>
            </a:r>
          </a:p>
          <a:p>
            <a:pPr algn="ctr"/>
            <a:r>
              <a:rPr lang="en-US" sz="2000" dirty="0" smtClean="0">
                <a:solidFill>
                  <a:schemeClr val="bg1">
                    <a:lumMod val="50000"/>
                  </a:schemeClr>
                </a:solidFill>
              </a:rPr>
              <a:t>University of Engineering and Technology, Lahore</a:t>
            </a:r>
            <a:endParaRPr lang="en-US" sz="2000" dirty="0">
              <a:solidFill>
                <a:schemeClr val="bg1">
                  <a:lumMod val="50000"/>
                </a:schemeClr>
              </a:solidFill>
            </a:endParaRPr>
          </a:p>
        </p:txBody>
      </p:sp>
      <p:sp>
        <p:nvSpPr>
          <p:cNvPr id="8" name="Title 1"/>
          <p:cNvSpPr>
            <a:spLocks noGrp="1"/>
          </p:cNvSpPr>
          <p:nvPr>
            <p:ph type="ctrTitle"/>
          </p:nvPr>
        </p:nvSpPr>
        <p:spPr>
          <a:xfrm>
            <a:off x="681715" y="148658"/>
            <a:ext cx="11143759" cy="22352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Surveillance and Security Robot</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9" name="Subtitle 2"/>
          <p:cNvSpPr>
            <a:spLocks noGrp="1"/>
          </p:cNvSpPr>
          <p:nvPr>
            <p:ph type="subTitle" idx="1"/>
          </p:nvPr>
        </p:nvSpPr>
        <p:spPr>
          <a:xfrm>
            <a:off x="2315879" y="784401"/>
            <a:ext cx="7772400" cy="461665"/>
          </a:xfrm>
        </p:spPr>
        <p:txBody>
          <a:bodyPr>
            <a:normAutofit/>
          </a:bodyPr>
          <a:lstStyle/>
          <a:p>
            <a:r>
              <a:rPr lang="en-US" dirty="0" smtClean="0">
                <a:latin typeface="Times New Roman" panose="02020603050405020304" pitchFamily="18" charset="0"/>
                <a:cs typeface="Times New Roman" panose="02020603050405020304" pitchFamily="18" charset="0"/>
              </a:rPr>
              <a:t>Group No: 39</a:t>
            </a:r>
            <a:endParaRPr lang="en-US" dirty="0">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2484321" y="4035592"/>
            <a:ext cx="7772400" cy="46166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Project Advisor: Dr. Khalid </a:t>
            </a:r>
            <a:r>
              <a:rPr lang="en-US" dirty="0" err="1" smtClean="0">
                <a:latin typeface="Times New Roman" panose="02020603050405020304" pitchFamily="18" charset="0"/>
                <a:cs typeface="Times New Roman" panose="02020603050405020304" pitchFamily="18" charset="0"/>
              </a:rPr>
              <a:t>Mehmood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Hasan</a:t>
            </a:r>
            <a:endParaRPr lang="en-US"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400110"/>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p:txBody>
      </p:sp>
      <p:pic>
        <p:nvPicPr>
          <p:cNvPr id="12" name="Picture 1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192057" y="172891"/>
            <a:ext cx="842171" cy="847135"/>
          </a:xfrm>
          <a:prstGeom prst="rect">
            <a:avLst/>
          </a:prstGeom>
        </p:spPr>
      </p:pic>
    </p:spTree>
    <p:extLst>
      <p:ext uri="{BB962C8B-B14F-4D97-AF65-F5344CB8AC3E}">
        <p14:creationId xmlns="" xmlns:p14="http://schemas.microsoft.com/office/powerpoint/2010/main" val="316336901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569"/>
          <a:stretch/>
        </p:blipFill>
        <p:spPr>
          <a:xfrm>
            <a:off x="-179545" y="0"/>
            <a:ext cx="617427" cy="6857999"/>
          </a:xfrm>
          <a:prstGeom prst="rect">
            <a:avLst/>
          </a:prstGeom>
        </p:spPr>
      </p:pic>
      <p:sp>
        <p:nvSpPr>
          <p:cNvPr id="8" name="Title 1"/>
          <p:cNvSpPr>
            <a:spLocks noGrp="1"/>
          </p:cNvSpPr>
          <p:nvPr>
            <p:ph type="ctrTitle"/>
          </p:nvPr>
        </p:nvSpPr>
        <p:spPr>
          <a:xfrm>
            <a:off x="746974" y="483119"/>
            <a:ext cx="3541691"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Applications</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50634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a:latin typeface="Times New Roman" pitchFamily="18" charset="0"/>
                <a:cs typeface="Times New Roman" pitchFamily="18" charset="0"/>
              </a:rPr>
              <a:t>Inside area of shopping </a:t>
            </a:r>
            <a:r>
              <a:rPr lang="en-US" sz="3200" dirty="0" smtClean="0">
                <a:latin typeface="Times New Roman" pitchFamily="18" charset="0"/>
                <a:cs typeface="Times New Roman" pitchFamily="18" charset="0"/>
              </a:rPr>
              <a:t>centers</a:t>
            </a:r>
          </a:p>
          <a:p>
            <a:pPr marL="457200" indent="-457200" algn="just">
              <a:buFont typeface="Arial" panose="020B0604020202020204" pitchFamily="34" charset="0"/>
              <a:buChar char="•"/>
            </a:pPr>
            <a:r>
              <a:rPr lang="en-US" sz="3200" dirty="0" smtClean="0">
                <a:latin typeface="Times New Roman" pitchFamily="18" charset="0"/>
                <a:cs typeface="Times New Roman" pitchFamily="18" charset="0"/>
              </a:rPr>
              <a:t>Temporary security and surveillance</a:t>
            </a:r>
          </a:p>
          <a:p>
            <a:pPr marL="457200" indent="-457200" algn="just">
              <a:buFont typeface="Arial" panose="020B0604020202020204" pitchFamily="34" charset="0"/>
              <a:buChar char="•"/>
            </a:pPr>
            <a:r>
              <a:rPr lang="en-US" sz="3200" dirty="0" smtClean="0">
                <a:latin typeface="Times New Roman" pitchFamily="18" charset="0"/>
                <a:cs typeface="Times New Roman" pitchFamily="18" charset="0"/>
              </a:rPr>
              <a:t>Nighttime monitoring of restricted </a:t>
            </a:r>
            <a:r>
              <a:rPr lang="en-US" sz="3200" dirty="0">
                <a:latin typeface="Times New Roman" pitchFamily="18" charset="0"/>
                <a:cs typeface="Times New Roman" pitchFamily="18" charset="0"/>
              </a:rPr>
              <a:t>areas of hospitals, </a:t>
            </a:r>
            <a:r>
              <a:rPr lang="en-US" sz="3200" dirty="0" smtClean="0">
                <a:latin typeface="Times New Roman" pitchFamily="18" charset="0"/>
                <a:cs typeface="Times New Roman" pitchFamily="18" charset="0"/>
              </a:rPr>
              <a:t>airports &amp; Departments.</a:t>
            </a:r>
          </a:p>
          <a:p>
            <a:pPr marL="457200" indent="-457200" algn="just">
              <a:buFont typeface="Arial" panose="020B0604020202020204" pitchFamily="34" charset="0"/>
              <a:buChar char="•"/>
            </a:pPr>
            <a:r>
              <a:rPr lang="en-US" sz="3200" dirty="0">
                <a:latin typeface="Times New Roman" pitchFamily="18" charset="0"/>
                <a:cs typeface="Times New Roman" pitchFamily="18" charset="0"/>
              </a:rPr>
              <a:t>Construction </a:t>
            </a:r>
            <a:r>
              <a:rPr lang="en-US" sz="3200" dirty="0" smtClean="0">
                <a:latin typeface="Times New Roman" pitchFamily="18" charset="0"/>
                <a:cs typeface="Times New Roman" pitchFamily="18" charset="0"/>
              </a:rPr>
              <a:t>sites</a:t>
            </a:r>
          </a:p>
          <a:p>
            <a:pPr marL="457200" indent="-457200" algn="just">
              <a:buFont typeface="Arial" panose="020B0604020202020204" pitchFamily="34" charset="0"/>
              <a:buChar char="•"/>
            </a:pPr>
            <a:r>
              <a:rPr lang="en-US" sz="3200" dirty="0">
                <a:latin typeface="Times New Roman" pitchFamily="18" charset="0"/>
                <a:cs typeface="Times New Roman" pitchFamily="18" charset="0"/>
              </a:rPr>
              <a:t>Industrial </a:t>
            </a:r>
            <a:r>
              <a:rPr lang="en-US" sz="3200" dirty="0" smtClean="0">
                <a:latin typeface="Times New Roman" pitchFamily="18" charset="0"/>
                <a:cs typeface="Times New Roman" pitchFamily="18" charset="0"/>
              </a:rPr>
              <a:t>complexes</a:t>
            </a:r>
          </a:p>
          <a:p>
            <a:pPr marL="457200" indent="-457200" algn="just">
              <a:buFont typeface="Arial" panose="020B0604020202020204" pitchFamily="34" charset="0"/>
              <a:buChar char="•"/>
            </a:pPr>
            <a:r>
              <a:rPr lang="en-US" sz="3200" dirty="0" smtClean="0">
                <a:latin typeface="Times New Roman" pitchFamily="18" charset="0"/>
                <a:cs typeface="Times New Roman" pitchFamily="18" charset="0"/>
              </a:rPr>
              <a:t>Power Plant monitoring</a:t>
            </a:r>
          </a:p>
          <a:p>
            <a:pPr marL="457200" indent="-457200" algn="just">
              <a:buFont typeface="Arial" panose="020B0604020202020204" pitchFamily="34" charset="0"/>
              <a:buChar char="•"/>
            </a:pPr>
            <a:r>
              <a:rPr lang="en-US" sz="3200" smtClean="0">
                <a:latin typeface="Times New Roman" pitchFamily="18" charset="0"/>
                <a:cs typeface="Times New Roman" pitchFamily="18" charset="0"/>
              </a:rPr>
              <a:t>Stair </a:t>
            </a:r>
            <a:r>
              <a:rPr lang="en-US" sz="3200" dirty="0" smtClean="0">
                <a:latin typeface="Times New Roman" pitchFamily="18" charset="0"/>
                <a:cs typeface="Times New Roman" pitchFamily="18" charset="0"/>
              </a:rPr>
              <a:t>climbing vehicle prototype</a:t>
            </a:r>
            <a:endParaRPr lang="en-US" sz="3200" dirty="0">
              <a:latin typeface="Times New Roman" pitchFamily="18" charset="0"/>
              <a:cs typeface="Times New Roman"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 7</a:t>
            </a:r>
            <a:r>
              <a:rPr lang="en-US" sz="2000" baseline="30000" dirty="0" smtClean="0">
                <a:solidFill>
                  <a:schemeClr val="bg1">
                    <a:lumMod val="50000"/>
                  </a:schemeClr>
                </a:solidFill>
              </a:rPr>
              <a:t>th</a:t>
            </a:r>
            <a:r>
              <a:rPr lang="en-US" sz="2000" dirty="0" smtClean="0">
                <a:solidFill>
                  <a:schemeClr val="bg1">
                    <a:lumMod val="50000"/>
                  </a:schemeClr>
                </a:solidFill>
              </a:rPr>
              <a:t> November,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531220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down)">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down)">
                                      <p:cBhvr>
                                        <p:cTn id="3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2691685"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Audience</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Industry</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Security Firms</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Shopping malls</a:t>
            </a:r>
          </a:p>
          <a:p>
            <a:pPr marL="457200" indent="-457200" algn="just"/>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 </a:t>
            </a:r>
            <a:r>
              <a:rPr lang="en-US" sz="2000" dirty="0">
                <a:solidFill>
                  <a:schemeClr val="bg1">
                    <a:lumMod val="50000"/>
                  </a:schemeClr>
                </a:solidFill>
              </a:rPr>
              <a:t>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4801206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7307814"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What have been done so far?</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Mechanical Structure:</a:t>
            </a:r>
          </a:p>
          <a:p>
            <a:pPr algn="just"/>
            <a:r>
              <a:rPr lang="en-US" sz="1800" dirty="0" smtClean="0">
                <a:latin typeface="Times New Roman" panose="02020603050405020304" pitchFamily="18" charset="0"/>
                <a:cs typeface="Times New Roman" panose="02020603050405020304" pitchFamily="18" charset="0"/>
              </a:rPr>
              <a:t>        We have designed and built the structure  such that it can climb stairs.</a:t>
            </a:r>
          </a:p>
          <a:p>
            <a:pPr marL="285750" indent="-28575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RC Control:</a:t>
            </a:r>
          </a:p>
          <a:p>
            <a:pPr algn="just"/>
            <a:r>
              <a:rPr lang="en-US" sz="1800" dirty="0" smtClean="0">
                <a:latin typeface="Times New Roman" panose="02020603050405020304" pitchFamily="18" charset="0"/>
                <a:cs typeface="Times New Roman" panose="02020603050405020304" pitchFamily="18" charset="0"/>
              </a:rPr>
              <a:t>        We have configured RC with stm32f4 to  control the robot. We are using 4 channel RC controller.</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Camera:</a:t>
            </a:r>
          </a:p>
          <a:p>
            <a:pPr marL="457200" indent="-457200" algn="just"/>
            <a:r>
              <a:rPr lang="en-US" sz="32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We have configured the camera with raspberry pi 3. Web server for live video streaming is yet to built.</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105191526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down)">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3" y="483119"/>
            <a:ext cx="6662355" cy="758662"/>
          </a:xfrm>
        </p:spPr>
        <p:txBody>
          <a:bodyPr>
            <a:normAutofit fontScale="90000"/>
          </a:bodyPr>
          <a:lstStyle/>
          <a:p>
            <a:r>
              <a:rPr lang="en-US" sz="4800" dirty="0" smtClean="0">
                <a:solidFill>
                  <a:srgbClr val="1E477B"/>
                </a:solidFill>
                <a:latin typeface="Times New Roman" panose="02020603050405020304" pitchFamily="18" charset="0"/>
                <a:cs typeface="Times New Roman" panose="02020603050405020304" pitchFamily="18" charset="0"/>
              </a:rPr>
              <a:t>What have been done so far?</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r>
              <a:rPr lang="en-US" sz="3600" dirty="0" smtClean="0">
                <a:latin typeface="Times New Roman" panose="02020603050405020304" pitchFamily="18" charset="0"/>
                <a:cs typeface="Times New Roman" panose="02020603050405020304" pitchFamily="18" charset="0"/>
              </a:rPr>
              <a:t>Mechanical Structure:</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The main structure is made up of  four (6” X 10”) </a:t>
            </a:r>
            <a:r>
              <a:rPr lang="en-US" sz="1800" dirty="0" err="1" smtClean="0">
                <a:latin typeface="Times New Roman" panose="02020603050405020304" pitchFamily="18" charset="0"/>
                <a:cs typeface="Times New Roman" panose="02020603050405020304" pitchFamily="18" charset="0"/>
              </a:rPr>
              <a:t>teflon</a:t>
            </a:r>
            <a:r>
              <a:rPr lang="en-US" sz="1800" dirty="0" smtClean="0">
                <a:latin typeface="Times New Roman" panose="02020603050405020304" pitchFamily="18" charset="0"/>
                <a:cs typeface="Times New Roman" panose="02020603050405020304" pitchFamily="18" charset="0"/>
              </a:rPr>
              <a:t> sheets  screwed together using spacers in between them.</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Two geared motors(12V around 100rpm) have been mounted on the body to lift the body up and down for stair climbing purpose.</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Two linear racks move along the shafts of geared motors to provide lift to the body. These racks are light weight(one is of light weight iron and other one is of </a:t>
            </a:r>
            <a:r>
              <a:rPr lang="en-US" sz="1800" dirty="0" err="1" smtClean="0">
                <a:latin typeface="Times New Roman" panose="02020603050405020304" pitchFamily="18" charset="0"/>
                <a:cs typeface="Times New Roman" panose="02020603050405020304" pitchFamily="18" charset="0"/>
              </a:rPr>
              <a:t>teflon</a:t>
            </a:r>
            <a:r>
              <a:rPr lang="en-US" sz="1800" dirty="0" smtClean="0">
                <a:latin typeface="Times New Roman" panose="02020603050405020304" pitchFamily="18" charset="0"/>
                <a:cs typeface="Times New Roman" panose="02020603050405020304" pitchFamily="18" charset="0"/>
              </a:rPr>
              <a:t>) and move in square shaped grooves made in the </a:t>
            </a:r>
            <a:r>
              <a:rPr lang="en-US" sz="1800" dirty="0" err="1" smtClean="0">
                <a:latin typeface="Times New Roman" panose="02020603050405020304" pitchFamily="18" charset="0"/>
                <a:cs typeface="Times New Roman" panose="02020603050405020304" pitchFamily="18" charset="0"/>
              </a:rPr>
              <a:t>teflon</a:t>
            </a:r>
            <a:r>
              <a:rPr lang="en-US" sz="1800" dirty="0" smtClean="0">
                <a:latin typeface="Times New Roman" panose="02020603050405020304" pitchFamily="18" charset="0"/>
                <a:cs typeface="Times New Roman" panose="02020603050405020304" pitchFamily="18" charset="0"/>
              </a:rPr>
              <a:t> sheets.</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Four </a:t>
            </a:r>
            <a:r>
              <a:rPr lang="en-US" sz="1800" dirty="0" err="1" smtClean="0">
                <a:latin typeface="Times New Roman" panose="02020603050405020304" pitchFamily="18" charset="0"/>
                <a:cs typeface="Times New Roman" panose="02020603050405020304" pitchFamily="18" charset="0"/>
              </a:rPr>
              <a:t>tyres</a:t>
            </a:r>
            <a:r>
              <a:rPr lang="en-US" sz="1800" dirty="0" smtClean="0">
                <a:latin typeface="Times New Roman" panose="02020603050405020304" pitchFamily="18" charset="0"/>
                <a:cs typeface="Times New Roman" panose="02020603050405020304" pitchFamily="18" charset="0"/>
              </a:rPr>
              <a:t> and motors drive the robot on ground. We are using differential technique to turn the robot left or right.</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1245176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7133002" cy="758662"/>
          </a:xfrm>
        </p:spPr>
        <p:txBody>
          <a:bodyPr>
            <a:normAutofit fontScale="90000"/>
          </a:bodyPr>
          <a:lstStyle/>
          <a:p>
            <a:r>
              <a:rPr lang="en-US" sz="4800" dirty="0" smtClean="0">
                <a:solidFill>
                  <a:srgbClr val="1E477B"/>
                </a:solidFill>
                <a:latin typeface="Times New Roman" panose="02020603050405020304" pitchFamily="18" charset="0"/>
                <a:cs typeface="Times New Roman" panose="02020603050405020304" pitchFamily="18" charset="0"/>
              </a:rPr>
              <a:t>What have been done so far?</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r>
              <a:rPr lang="en-US" sz="3200" dirty="0" smtClean="0">
                <a:latin typeface="Times New Roman" panose="02020603050405020304" pitchFamily="18" charset="0"/>
                <a:cs typeface="Times New Roman" panose="02020603050405020304" pitchFamily="18" charset="0"/>
              </a:rPr>
              <a:t>RC Control:</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We are using 4 channel ,35 MHz  RC controller to control our robot.</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RC is interfaced with Stm32f401 microcontroller. Since RCs are used to control servo </a:t>
            </a:r>
            <a:r>
              <a:rPr lang="en-US" sz="1800" dirty="0" err="1" smtClean="0">
                <a:latin typeface="Times New Roman" panose="02020603050405020304" pitchFamily="18" charset="0"/>
                <a:cs typeface="Times New Roman" panose="02020603050405020304" pitchFamily="18" charset="0"/>
              </a:rPr>
              <a:t>motors,as</a:t>
            </a:r>
            <a:r>
              <a:rPr lang="en-US" sz="1800" dirty="0" smtClean="0">
                <a:latin typeface="Times New Roman" panose="02020603050405020304" pitchFamily="18" charset="0"/>
                <a:cs typeface="Times New Roman" panose="02020603050405020304" pitchFamily="18" charset="0"/>
              </a:rPr>
              <a:t> they give a pulse of 50hz with a pulse width of 1-2ms. So in order to control gear motor using this we have done the input capturing of each channel to measure the duty cycle and generate a </a:t>
            </a:r>
            <a:r>
              <a:rPr lang="en-US" sz="1800" dirty="0" err="1" smtClean="0">
                <a:latin typeface="Times New Roman" panose="02020603050405020304" pitchFamily="18" charset="0"/>
                <a:cs typeface="Times New Roman" panose="02020603050405020304" pitchFamily="18" charset="0"/>
              </a:rPr>
              <a:t>pwm</a:t>
            </a:r>
            <a:r>
              <a:rPr lang="en-US" sz="1800" dirty="0" smtClean="0">
                <a:latin typeface="Times New Roman" panose="02020603050405020304" pitchFamily="18" charset="0"/>
                <a:cs typeface="Times New Roman" panose="02020603050405020304" pitchFamily="18" charset="0"/>
              </a:rPr>
              <a:t> on another pin accordingly.</a:t>
            </a:r>
          </a:p>
          <a:p>
            <a:pPr algn="just"/>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36437853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7133002" cy="758662"/>
          </a:xfrm>
        </p:spPr>
        <p:txBody>
          <a:bodyPr>
            <a:normAutofit fontScale="90000"/>
          </a:bodyPr>
          <a:lstStyle/>
          <a:p>
            <a:r>
              <a:rPr lang="en-US" sz="4800" dirty="0" smtClean="0">
                <a:solidFill>
                  <a:srgbClr val="1E477B"/>
                </a:solidFill>
                <a:latin typeface="Times New Roman" panose="02020603050405020304" pitchFamily="18" charset="0"/>
                <a:cs typeface="Times New Roman" panose="02020603050405020304" pitchFamily="18" charset="0"/>
              </a:rPr>
              <a:t>What have been done so far?</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r>
              <a:rPr lang="en-US" sz="3200" dirty="0" smtClean="0">
                <a:latin typeface="Times New Roman" panose="02020603050405020304" pitchFamily="18" charset="0"/>
                <a:cs typeface="Times New Roman" panose="02020603050405020304" pitchFamily="18" charset="0"/>
              </a:rPr>
              <a:t>Camera:</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We are using Raspberry pi </a:t>
            </a:r>
            <a:r>
              <a:rPr lang="en-US" sz="1800" dirty="0" err="1" smtClean="0">
                <a:latin typeface="Times New Roman" panose="02020603050405020304" pitchFamily="18" charset="0"/>
                <a:cs typeface="Times New Roman" panose="02020603050405020304" pitchFamily="18" charset="0"/>
              </a:rPr>
              <a:t>NoIR</a:t>
            </a:r>
            <a:r>
              <a:rPr lang="en-US" sz="1800" dirty="0" smtClean="0">
                <a:latin typeface="Times New Roman" panose="02020603050405020304" pitchFamily="18" charset="0"/>
                <a:cs typeface="Times New Roman" panose="02020603050405020304" pitchFamily="18" charset="0"/>
              </a:rPr>
              <a:t> (V.2) camera . </a:t>
            </a:r>
            <a:r>
              <a:rPr lang="en-US" sz="1800" dirty="0" err="1" smtClean="0">
                <a:latin typeface="Times New Roman" panose="02020603050405020304" pitchFamily="18" charset="0"/>
                <a:cs typeface="Times New Roman" panose="02020603050405020304" pitchFamily="18" charset="0"/>
              </a:rPr>
              <a:t>NoIR</a:t>
            </a:r>
            <a:r>
              <a:rPr lang="en-US" sz="1800" dirty="0" smtClean="0">
                <a:latin typeface="Times New Roman" panose="02020603050405020304" pitchFamily="18" charset="0"/>
                <a:cs typeface="Times New Roman" panose="02020603050405020304" pitchFamily="18" charset="0"/>
              </a:rPr>
              <a:t> camera is used for night vision as it lacks IR filter which block IR radiation in normal camera.</a:t>
            </a:r>
          </a:p>
          <a:p>
            <a:pPr algn="just">
              <a:buFont typeface="Arial" pitchFamily="34" charset="0"/>
              <a:buChar char="•"/>
            </a:pPr>
            <a:r>
              <a:rPr lang="en-US" sz="1800" dirty="0" smtClean="0">
                <a:latin typeface="Times New Roman" panose="02020603050405020304" pitchFamily="18" charset="0"/>
                <a:cs typeface="Times New Roman" panose="02020603050405020304" pitchFamily="18" charset="0"/>
              </a:rPr>
              <a:t>     We have configured the setup for </a:t>
            </a:r>
            <a:r>
              <a:rPr lang="en-US" sz="1800" dirty="0" err="1" smtClean="0">
                <a:latin typeface="Times New Roman" panose="02020603050405020304" pitchFamily="18" charset="0"/>
                <a:cs typeface="Times New Roman" panose="02020603050405020304" pitchFamily="18" charset="0"/>
              </a:rPr>
              <a:t>OpenCV</a:t>
            </a:r>
            <a:r>
              <a:rPr lang="en-US" sz="1800" dirty="0" smtClean="0">
                <a:latin typeface="Times New Roman" panose="02020603050405020304" pitchFamily="18" charset="0"/>
                <a:cs typeface="Times New Roman" panose="02020603050405020304" pitchFamily="18" charset="0"/>
              </a:rPr>
              <a:t>.</a:t>
            </a:r>
          </a:p>
          <a:p>
            <a:pPr algn="just"/>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36437853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5259253"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Future Deliverables</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Motion detection by camera and </a:t>
            </a:r>
            <a:r>
              <a:rPr lang="en-US" sz="3200" dirty="0" err="1" smtClean="0">
                <a:latin typeface="Times New Roman" panose="02020603050405020304" pitchFamily="18" charset="0"/>
                <a:cs typeface="Times New Roman" panose="02020603050405020304" pitchFamily="18" charset="0"/>
              </a:rPr>
              <a:t>OpenCV</a:t>
            </a:r>
            <a:r>
              <a:rPr lang="en-US" sz="3200" dirty="0" smtClean="0">
                <a:latin typeface="Times New Roman" panose="02020603050405020304" pitchFamily="18" charset="0"/>
                <a:cs typeface="Times New Roman" panose="02020603050405020304" pitchFamily="18" charset="0"/>
              </a:rPr>
              <a:t> (In progress).</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Object targeting algorithm will be used to target  human by laser targeting(depicting laser gunshot).</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Camera and laser tilt and pan feature.</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GSM  based alert(In progress).</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Closed loop stair climbing.</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1245176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5" y="483119"/>
            <a:ext cx="3252001"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Gantt Chart</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2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pic>
        <p:nvPicPr>
          <p:cNvPr id="2" name="Picture 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451630" y="2060621"/>
            <a:ext cx="7243234" cy="2279024"/>
          </a:xfrm>
          <a:prstGeom prst="rect">
            <a:avLst/>
          </a:prstGeom>
        </p:spPr>
      </p:pic>
    </p:spTree>
    <p:extLst>
      <p:ext uri="{BB962C8B-B14F-4D97-AF65-F5344CB8AC3E}">
        <p14:creationId xmlns="" xmlns:p14="http://schemas.microsoft.com/office/powerpoint/2010/main" val="22068930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5" y="483119"/>
            <a:ext cx="3044737"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References</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5524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r>
              <a:rPr lang="en-US" dirty="0" smtClean="0">
                <a:latin typeface="Times New Roman" panose="02020603050405020304" pitchFamily="18" charset="0"/>
                <a:cs typeface="Times New Roman" panose="02020603050405020304" pitchFamily="18" charset="0"/>
              </a:rPr>
              <a:t>[1]		</a:t>
            </a:r>
            <a:r>
              <a:rPr lang="en-US" i="1" dirty="0" smtClean="0">
                <a:latin typeface="Times New Roman" panose="02020603050405020304" pitchFamily="18" charset="0"/>
                <a:cs typeface="Times New Roman" panose="02020603050405020304" pitchFamily="18" charset="0"/>
              </a:rPr>
              <a:t>The Social Implication of household Robotics,      	</a:t>
            </a:r>
            <a:r>
              <a:rPr lang="en-US" u="sng" dirty="0" smtClean="0">
                <a:solidFill>
                  <a:schemeClr val="tx1">
                    <a:lumMod val="50000"/>
                    <a:lumOff val="50000"/>
                  </a:schemeClr>
                </a:solidFill>
                <a:latin typeface="Times New Roman" panose="02020603050405020304" pitchFamily="18" charset="0"/>
                <a:cs typeface="Times New Roman" panose="02020603050405020304" pitchFamily="18" charset="0"/>
                <a:hlinkClick r:id="rId3"/>
              </a:rPr>
              <a:t>https://web.wpi.edu/Pubs/E-project/Available/E-project-042008201836/unrestricted/The_Social_Implications_of_Household_Robotics.pdf</a:t>
            </a:r>
            <a:endParaRPr lang="en-US" u="sng" dirty="0" smtClean="0">
              <a:solidFill>
                <a:schemeClr val="tx1">
                  <a:lumMod val="50000"/>
                  <a:lumOff val="50000"/>
                </a:schemeClr>
              </a:solidFill>
              <a:latin typeface="Times New Roman" panose="02020603050405020304" pitchFamily="18" charset="0"/>
              <a:cs typeface="Times New Roman" panose="02020603050405020304" pitchFamily="18" charset="0"/>
            </a:endParaRPr>
          </a:p>
          <a:p>
            <a:pPr marL="457200" indent="-457200" algn="just"/>
            <a:endParaRPr lang="en-US" dirty="0" smtClean="0">
              <a:solidFill>
                <a:schemeClr val="tx1">
                  <a:lumMod val="50000"/>
                  <a:lumOff val="50000"/>
                </a:schemeClr>
              </a:solidFill>
              <a:latin typeface="Times New Roman" panose="02020603050405020304" pitchFamily="18" charset="0"/>
              <a:cs typeface="Times New Roman" panose="02020603050405020304" pitchFamily="18" charset="0"/>
            </a:endParaRPr>
          </a:p>
          <a:p>
            <a:pPr marL="457200" indent="-457200" algn="just"/>
            <a:r>
              <a:rPr lang="en-US" dirty="0" smtClean="0">
                <a:latin typeface="Times New Roman" panose="02020603050405020304" pitchFamily="18" charset="0"/>
                <a:cs typeface="Times New Roman" panose="02020603050405020304" pitchFamily="18" charset="0"/>
              </a:rPr>
              <a:t>[2]		</a:t>
            </a:r>
            <a:r>
              <a:rPr lang="en-US" i="1" dirty="0" smtClean="0">
                <a:latin typeface="Times New Roman" panose="02020603050405020304" pitchFamily="18" charset="0"/>
                <a:cs typeface="Times New Roman" panose="02020603050405020304" pitchFamily="18" charset="0"/>
              </a:rPr>
              <a:t>Remote control </a:t>
            </a:r>
            <a:r>
              <a:rPr lang="en-US" i="1" dirty="0" err="1" smtClean="0">
                <a:latin typeface="Times New Roman" panose="02020603050405020304" pitchFamily="18" charset="0"/>
                <a:cs typeface="Times New Roman" panose="02020603050405020304" pitchFamily="18" charset="0"/>
              </a:rPr>
              <a:t>rc</a:t>
            </a:r>
            <a:r>
              <a:rPr lang="en-US" i="1" dirty="0" smtClean="0">
                <a:latin typeface="Times New Roman" panose="02020603050405020304" pitchFamily="18" charset="0"/>
                <a:cs typeface="Times New Roman" panose="02020603050405020304" pitchFamily="18" charset="0"/>
              </a:rPr>
              <a:t> support </a:t>
            </a:r>
            <a:r>
              <a:rPr lang="en-US" dirty="0" smtClean="0">
                <a:latin typeface="Times New Roman" panose="02020603050405020304" pitchFamily="18" charset="0"/>
                <a:cs typeface="Times New Roman" panose="02020603050405020304" pitchFamily="18" charset="0"/>
              </a:rPr>
              <a:t>,</a:t>
            </a:r>
          </a:p>
          <a:p>
            <a:pPr marL="457200" indent="-457200" algn="just"/>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4"/>
              </a:rPr>
              <a:t>http</a:t>
            </a:r>
            <a:r>
              <a:rPr lang="en-US" dirty="0">
                <a:latin typeface="Times New Roman" panose="02020603050405020304" pitchFamily="18" charset="0"/>
                <a:cs typeface="Times New Roman" panose="02020603050405020304" pitchFamily="18" charset="0"/>
                <a:hlinkClick r:id="rId4"/>
              </a:rPr>
              <a:t>://</a:t>
            </a:r>
            <a:r>
              <a:rPr lang="en-US" dirty="0" smtClean="0">
                <a:latin typeface="Times New Roman" panose="02020603050405020304" pitchFamily="18" charset="0"/>
                <a:cs typeface="Times New Roman" panose="02020603050405020304" pitchFamily="18" charset="0"/>
                <a:hlinkClick r:id="rId4"/>
              </a:rPr>
              <a:t>www.superdroidrobots.com/shop/custom.aspx/remote</a:t>
            </a:r>
            <a:r>
              <a:rPr lang="en-US" u="sng" dirty="0" smtClean="0">
                <a:solidFill>
                  <a:srgbClr val="0070C0"/>
                </a:solidFill>
                <a:latin typeface="Times New Roman" panose="02020603050405020304" pitchFamily="18" charset="0"/>
                <a:cs typeface="Times New Roman" panose="02020603050405020304" pitchFamily="18" charset="0"/>
                <a:hlinkClick r:id="rId4"/>
              </a:rPr>
              <a:t>-</a:t>
            </a:r>
            <a:r>
              <a:rPr lang="en-US" u="sng" dirty="0" smtClean="0">
                <a:solidFill>
                  <a:srgbClr val="0070C0"/>
                </a:solidFill>
                <a:latin typeface="Times New Roman" panose="02020603050405020304" pitchFamily="18" charset="0"/>
                <a:cs typeface="Times New Roman" panose="02020603050405020304" pitchFamily="18" charset="0"/>
              </a:rPr>
              <a:t>control-rc-support/40</a:t>
            </a:r>
            <a:r>
              <a:rPr lang="en-US" u="sng" dirty="0">
                <a:solidFill>
                  <a:srgbClr val="0070C0"/>
                </a:solidFill>
                <a:latin typeface="Times New Roman" panose="02020603050405020304" pitchFamily="18" charset="0"/>
                <a:cs typeface="Times New Roman" panose="02020603050405020304" pitchFamily="18" charset="0"/>
              </a:rPr>
              <a:t>/</a:t>
            </a:r>
            <a:endParaRPr lang="en-US" u="sng" dirty="0" smtClean="0">
              <a:solidFill>
                <a:srgbClr val="0070C0"/>
              </a:solidFill>
              <a:latin typeface="Times New Roman" panose="02020603050405020304" pitchFamily="18" charset="0"/>
              <a:cs typeface="Times New Roman" panose="02020603050405020304" pitchFamily="18" charset="0"/>
            </a:endParaRPr>
          </a:p>
          <a:p>
            <a:pPr marL="457200" indent="-457200" algn="just"/>
            <a:r>
              <a:rPr lang="en-US" dirty="0" smtClean="0">
                <a:latin typeface="Times New Roman" panose="02020603050405020304" pitchFamily="18" charset="0"/>
                <a:cs typeface="Times New Roman" panose="02020603050405020304" pitchFamily="18" charset="0"/>
              </a:rPr>
              <a:t>[3] 		</a:t>
            </a:r>
            <a:r>
              <a:rPr lang="en-US" i="1" dirty="0" smtClean="0">
                <a:latin typeface="Times New Roman" panose="02020603050405020304" pitchFamily="18" charset="0"/>
                <a:cs typeface="Times New Roman" panose="02020603050405020304" pitchFamily="18" charset="0"/>
              </a:rPr>
              <a:t>Lego robots</a:t>
            </a:r>
            <a:r>
              <a:rPr lang="en-US" dirty="0" smtClean="0">
                <a:latin typeface="Times New Roman" panose="02020603050405020304" pitchFamily="18" charset="0"/>
                <a:cs typeface="Times New Roman" panose="02020603050405020304" pitchFamily="18" charset="0"/>
              </a:rPr>
              <a:t>,</a:t>
            </a:r>
          </a:p>
          <a:p>
            <a:pPr marL="457200" indent="-457200" algn="just"/>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5"/>
              </a:rPr>
              <a:t>https</a:t>
            </a:r>
            <a:r>
              <a:rPr lang="en-US" dirty="0">
                <a:latin typeface="Times New Roman" panose="02020603050405020304" pitchFamily="18" charset="0"/>
                <a:cs typeface="Times New Roman" panose="02020603050405020304" pitchFamily="18" charset="0"/>
                <a:hlinkClick r:id="rId5"/>
              </a:rPr>
              <a:t>://</a:t>
            </a:r>
            <a:r>
              <a:rPr lang="en-US" u="sng" dirty="0" smtClean="0">
                <a:solidFill>
                  <a:srgbClr val="0070C0"/>
                </a:solidFill>
                <a:latin typeface="Times New Roman" panose="02020603050405020304" pitchFamily="18" charset="0"/>
                <a:cs typeface="Times New Roman" panose="02020603050405020304" pitchFamily="18" charset="0"/>
                <a:hlinkClick r:id="rId5"/>
              </a:rPr>
              <a:t>seriousrobotics.wordpress.com/lego-robots/stair-</a:t>
            </a:r>
            <a:r>
              <a:rPr lang="en-US" u="sng" dirty="0" smtClean="0">
                <a:solidFill>
                  <a:srgbClr val="0070C0"/>
                </a:solidFill>
                <a:latin typeface="Times New Roman" panose="02020603050405020304" pitchFamily="18" charset="0"/>
                <a:cs typeface="Times New Roman" panose="02020603050405020304" pitchFamily="18" charset="0"/>
              </a:rPr>
              <a:t>climbing/</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22068930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wipe(down)">
                                      <p:cBhvr>
                                        <p:cTn id="10" dur="500"/>
                                        <p:tgtEl>
                                          <p:spTgt spid="10">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Effect transition="in" filter="wipe(down)">
                                      <p:cBhvr>
                                        <p:cTn id="13" dur="500"/>
                                        <p:tgtEl>
                                          <p:spTgt spid="10">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xEl>
                                              <p:pRg st="4" end="4"/>
                                            </p:txEl>
                                          </p:spTgt>
                                        </p:tgtEl>
                                        <p:attrNameLst>
                                          <p:attrName>style.visibility</p:attrName>
                                        </p:attrNameLst>
                                      </p:cBhvr>
                                      <p:to>
                                        <p:strVal val="visible"/>
                                      </p:to>
                                    </p:set>
                                    <p:animEffect transition="in" filter="wipe(down)">
                                      <p:cBhvr>
                                        <p:cTn id="16" dur="500"/>
                                        <p:tgtEl>
                                          <p:spTgt spid="10">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animEffect transition="in" filter="wipe(down)">
                                      <p:cBhvr>
                                        <p:cTn id="19"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2669903" y="1693354"/>
            <a:ext cx="7133002" cy="2448340"/>
          </a:xfrm>
        </p:spPr>
        <p:txBody>
          <a:bodyPr>
            <a:normAutofit/>
          </a:bodyPr>
          <a:lstStyle/>
          <a:p>
            <a:r>
              <a:rPr lang="en-US" sz="9600" dirty="0" smtClean="0">
                <a:solidFill>
                  <a:srgbClr val="1E477B"/>
                </a:solidFill>
                <a:latin typeface="Times New Roman" panose="02020603050405020304" pitchFamily="18" charset="0"/>
                <a:cs typeface="Times New Roman" panose="02020603050405020304" pitchFamily="18" charset="0"/>
              </a:rPr>
              <a:t>Thank You</a:t>
            </a:r>
            <a:endParaRPr lang="en-US" sz="9600" dirty="0">
              <a:solidFill>
                <a:srgbClr val="1E477B"/>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36437853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4885385"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Team Introduction</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217433" y="1929856"/>
            <a:ext cx="5303949" cy="1385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latin typeface="Times New Roman" panose="02020603050405020304" pitchFamily="18" charset="0"/>
                <a:cs typeface="Times New Roman" panose="02020603050405020304" pitchFamily="18" charset="0"/>
              </a:rPr>
              <a:t>Abdul </a:t>
            </a:r>
            <a:r>
              <a:rPr lang="en-US" dirty="0" err="1" smtClean="0">
                <a:latin typeface="Times New Roman" panose="02020603050405020304" pitchFamily="18" charset="0"/>
                <a:cs typeface="Times New Roman" panose="02020603050405020304" pitchFamily="18" charset="0"/>
              </a:rPr>
              <a:t>Rehman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Laraib</a:t>
            </a:r>
            <a:r>
              <a:rPr lang="en-US" dirty="0" smtClean="0">
                <a:latin typeface="Times New Roman" panose="02020603050405020304" pitchFamily="18" charset="0"/>
                <a:cs typeface="Times New Roman" panose="02020603050405020304" pitchFamily="18" charset="0"/>
              </a:rPr>
              <a:t>(Team Leader)</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2013-EE-032</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Specialization: Power</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sp>
        <p:nvSpPr>
          <p:cNvPr id="17" name="Subtitle 2"/>
          <p:cNvSpPr txBox="1">
            <a:spLocks/>
          </p:cNvSpPr>
          <p:nvPr/>
        </p:nvSpPr>
        <p:spPr>
          <a:xfrm>
            <a:off x="1217433" y="3726212"/>
            <a:ext cx="5303949" cy="1385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latin typeface="Times New Roman" panose="02020603050405020304" pitchFamily="18" charset="0"/>
                <a:cs typeface="Times New Roman" panose="02020603050405020304" pitchFamily="18" charset="0"/>
              </a:rPr>
              <a:t>Muhammad </a:t>
            </a:r>
            <a:r>
              <a:rPr lang="en-US" dirty="0" err="1" smtClean="0">
                <a:latin typeface="Times New Roman" panose="02020603050405020304" pitchFamily="18" charset="0"/>
                <a:cs typeface="Times New Roman" panose="02020603050405020304" pitchFamily="18" charset="0"/>
              </a:rPr>
              <a:t>Aquib</a:t>
            </a:r>
            <a:r>
              <a:rPr lang="en-US" dirty="0" smtClean="0">
                <a:latin typeface="Times New Roman" panose="02020603050405020304" pitchFamily="18" charset="0"/>
                <a:cs typeface="Times New Roman" panose="02020603050405020304" pitchFamily="18" charset="0"/>
              </a:rPr>
              <a:t> Aslam</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2013-EE-033</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Specialization: Power</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8" name="Subtitle 2"/>
          <p:cNvSpPr txBox="1">
            <a:spLocks/>
          </p:cNvSpPr>
          <p:nvPr/>
        </p:nvSpPr>
        <p:spPr>
          <a:xfrm>
            <a:off x="6977442" y="1858289"/>
            <a:ext cx="5303949" cy="1385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latin typeface="Times New Roman" panose="02020603050405020304" pitchFamily="18" charset="0"/>
                <a:cs typeface="Times New Roman" panose="02020603050405020304" pitchFamily="18" charset="0"/>
              </a:rPr>
              <a:t>Muhammad Wajahat Hussain</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2013-EE-031</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Specialization: Power</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9" name="Subtitle 2"/>
          <p:cNvSpPr txBox="1">
            <a:spLocks/>
          </p:cNvSpPr>
          <p:nvPr/>
        </p:nvSpPr>
        <p:spPr>
          <a:xfrm>
            <a:off x="6977441" y="3724103"/>
            <a:ext cx="5303949" cy="1385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latin typeface="Times New Roman" panose="02020603050405020304" pitchFamily="18" charset="0"/>
                <a:cs typeface="Times New Roman" panose="02020603050405020304" pitchFamily="18" charset="0"/>
              </a:rPr>
              <a:t>Rabi-</a:t>
            </a:r>
            <a:r>
              <a:rPr lang="en-US" dirty="0" err="1" smtClean="0">
                <a:latin typeface="Times New Roman" panose="02020603050405020304" pitchFamily="18" charset="0"/>
                <a:cs typeface="Times New Roman" panose="02020603050405020304" pitchFamily="18" charset="0"/>
              </a:rPr>
              <a:t>ul</a:t>
            </a:r>
            <a:r>
              <a:rPr lang="en-US" dirty="0" smtClean="0">
                <a:latin typeface="Times New Roman" panose="02020603050405020304" pitchFamily="18" charset="0"/>
                <a:cs typeface="Times New Roman" panose="02020603050405020304" pitchFamily="18" charset="0"/>
              </a:rPr>
              <a:t>-Islam</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2013-EE-038</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Specialization: Power</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14629702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2000"/>
                                        <p:tgtEl>
                                          <p:spTgt spid="1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2000"/>
                                        <p:tgtEl>
                                          <p:spTgt spid="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
                                            <p:txEl>
                                              <p:pRg st="0" end="0"/>
                                            </p:txEl>
                                          </p:spTgt>
                                        </p:tgtEl>
                                        <p:attrNameLst>
                                          <p:attrName>style.visibility</p:attrName>
                                        </p:attrNameLst>
                                      </p:cBhvr>
                                      <p:to>
                                        <p:strVal val="visible"/>
                                      </p:to>
                                    </p:set>
                                    <p:animEffect transition="in" filter="fade">
                                      <p:cBhvr>
                                        <p:cTn id="18" dur="2000"/>
                                        <p:tgtEl>
                                          <p:spTgt spid="18">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fade">
                                      <p:cBhvr>
                                        <p:cTn id="21" dur="2000"/>
                                        <p:tgtEl>
                                          <p:spTgt spid="18">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xEl>
                                              <p:pRg st="2" end="2"/>
                                            </p:txEl>
                                          </p:spTgt>
                                        </p:tgtEl>
                                        <p:attrNameLst>
                                          <p:attrName>style.visibility</p:attrName>
                                        </p:attrNameLst>
                                      </p:cBhvr>
                                      <p:to>
                                        <p:strVal val="visible"/>
                                      </p:to>
                                    </p:set>
                                    <p:animEffect transition="in" filter="fade">
                                      <p:cBhvr>
                                        <p:cTn id="24" dur="2000"/>
                                        <p:tgtEl>
                                          <p:spTgt spid="1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animEffect transition="in" filter="fade">
                                      <p:cBhvr>
                                        <p:cTn id="29" dur="2000"/>
                                        <p:tgtEl>
                                          <p:spTgt spid="17">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2000"/>
                                        <p:tgtEl>
                                          <p:spTgt spid="17">
                                            <p:txEl>
                                              <p:pRg st="1" end="1"/>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animEffect transition="in" filter="fade">
                                      <p:cBhvr>
                                        <p:cTn id="35" dur="2000"/>
                                        <p:tgtEl>
                                          <p:spTgt spid="1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2000"/>
                                        <p:tgtEl>
                                          <p:spTgt spid="19">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xEl>
                                              <p:pRg st="1" end="1"/>
                                            </p:txEl>
                                          </p:spTgt>
                                        </p:tgtEl>
                                        <p:attrNameLst>
                                          <p:attrName>style.visibility</p:attrName>
                                        </p:attrNameLst>
                                      </p:cBhvr>
                                      <p:to>
                                        <p:strVal val="visible"/>
                                      </p:to>
                                    </p:set>
                                    <p:animEffect transition="in" filter="fade">
                                      <p:cBhvr>
                                        <p:cTn id="43" dur="2000"/>
                                        <p:tgtEl>
                                          <p:spTgt spid="19">
                                            <p:txEl>
                                              <p:pRg st="1" end="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xEl>
                                              <p:pRg st="2" end="2"/>
                                            </p:txEl>
                                          </p:spTgt>
                                        </p:tgtEl>
                                        <p:attrNameLst>
                                          <p:attrName>style.visibility</p:attrName>
                                        </p:attrNameLst>
                                      </p:cBhvr>
                                      <p:to>
                                        <p:strVal val="visible"/>
                                      </p:to>
                                    </p:set>
                                    <p:animEffect transition="in" filter="fade">
                                      <p:cBhvr>
                                        <p:cTn id="46" dur="20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7" grpId="0" build="allAtOnce"/>
      <p:bldP spid="18" grpId="0" build="allAtOnce"/>
      <p:bldP spid="1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06571" y="483119"/>
            <a:ext cx="4950517"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Problem Statement</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Inaccessible areas in industry or Power Plants:</a:t>
            </a:r>
          </a:p>
          <a:p>
            <a:pPr algn="just"/>
            <a:r>
              <a:rPr lang="en-US" sz="4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 industries or  plants there are areas where human access is not possible to monitor things due to temperature or radiation effects. </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Threat of Theft/Security: </a:t>
            </a:r>
          </a:p>
          <a:p>
            <a:pPr algn="just"/>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There is a need of monitoring in indoor areas due to security risk and to keep on eye on any doubtful activity.</a:t>
            </a:r>
          </a:p>
          <a:p>
            <a:pPr marL="457200" indent="-457200" algn="just"/>
            <a:r>
              <a:rPr lang="en-US" sz="3200" dirty="0" smtClean="0">
                <a:latin typeface="Times New Roman" panose="02020603050405020304" pitchFamily="18" charset="0"/>
                <a:cs typeface="Times New Roman" panose="02020603050405020304" pitchFamily="18" charset="0"/>
              </a:rPr>
              <a:t>		</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32609629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down)">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4885385"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Proposed Solution</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44452"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Monitoring of area by live streaming</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Motion Detection in Security Mode</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Giving Alert on GSM</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Overcoming hurdles by Stair Climbing Mechanism</a:t>
            </a:r>
            <a:endParaRPr lang="en-US" sz="3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b="1" dirty="0" smtClean="0">
                <a:solidFill>
                  <a:schemeClr val="bg1">
                    <a:lumMod val="50000"/>
                  </a:schemeClr>
                </a:solidFill>
              </a:rPr>
              <a:t>:</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a:t>
            </a:r>
            <a:r>
              <a:rPr lang="en-US" sz="2000" b="1" dirty="0" smtClean="0">
                <a:solidFill>
                  <a:schemeClr val="bg1">
                    <a:lumMod val="50000"/>
                  </a:schemeClr>
                </a:solidFill>
              </a:rPr>
              <a:t>,</a:t>
            </a:r>
            <a:r>
              <a:rPr lang="en-US" sz="2000" dirty="0" smtClean="0">
                <a:solidFill>
                  <a:schemeClr val="bg1">
                    <a:lumMod val="50000"/>
                  </a:schemeClr>
                </a:solidFill>
              </a:rPr>
              <a:t>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41888243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down)">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21217" y="483119"/>
            <a:ext cx="4885385"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Why a Robot?</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44452"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Robot can be used for temporary surveillance of any place.</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Mobility of robot has an advantage over still cameras.</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We can make “smart robot” by introducing autonomy in it.</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b="1" dirty="0" smtClean="0">
                <a:solidFill>
                  <a:schemeClr val="bg1">
                    <a:lumMod val="50000"/>
                  </a:schemeClr>
                </a:solidFill>
              </a:rPr>
              <a:t>:</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a:t>
            </a:r>
            <a:r>
              <a:rPr lang="en-US" sz="2000" b="1" dirty="0" smtClean="0">
                <a:solidFill>
                  <a:schemeClr val="bg1">
                    <a:lumMod val="50000"/>
                  </a:schemeClr>
                </a:solidFill>
              </a:rPr>
              <a:t>,</a:t>
            </a:r>
            <a:r>
              <a:rPr lang="en-US" sz="2000" dirty="0" smtClean="0">
                <a:solidFill>
                  <a:schemeClr val="bg1">
                    <a:lumMod val="50000"/>
                  </a:schemeClr>
                </a:solidFill>
              </a:rPr>
              <a:t>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spTree>
    <p:extLst>
      <p:ext uri="{BB962C8B-B14F-4D97-AF65-F5344CB8AC3E}">
        <p14:creationId xmlns="" xmlns:p14="http://schemas.microsoft.com/office/powerpoint/2010/main" val="29694897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dow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down)">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21217" y="483119"/>
            <a:ext cx="4885385"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Why a Robot?</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44452"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r>
              <a:rPr lang="en-US" sz="3200" dirty="0" smtClean="0">
                <a:latin typeface="Times New Roman" panose="02020603050405020304" pitchFamily="18" charset="0"/>
                <a:cs typeface="Times New Roman" panose="02020603050405020304" pitchFamily="18" charset="0"/>
              </a:rPr>
              <a:t>  It is the desire of human from very beginning to have some tool which can operate automatically. </a:t>
            </a: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b="1" dirty="0" smtClean="0">
                <a:solidFill>
                  <a:schemeClr val="bg1">
                    <a:lumMod val="50000"/>
                  </a:schemeClr>
                </a:solidFill>
              </a:rPr>
              <a:t>:</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a:t>
            </a:r>
            <a:r>
              <a:rPr lang="en-US" sz="2000" b="1" dirty="0" smtClean="0">
                <a:solidFill>
                  <a:schemeClr val="bg1">
                    <a:lumMod val="50000"/>
                  </a:schemeClr>
                </a:solidFill>
              </a:rPr>
              <a:t>,</a:t>
            </a:r>
            <a:r>
              <a:rPr lang="en-US" sz="2000" dirty="0" smtClean="0">
                <a:solidFill>
                  <a:schemeClr val="bg1">
                    <a:lumMod val="50000"/>
                  </a:schemeClr>
                </a:solidFill>
              </a:rPr>
              <a:t>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pic>
        <p:nvPicPr>
          <p:cNvPr id="2" name="Picture 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527706" y="2465445"/>
            <a:ext cx="6539021" cy="3577282"/>
          </a:xfrm>
          <a:prstGeom prst="rect">
            <a:avLst/>
          </a:prstGeom>
        </p:spPr>
      </p:pic>
    </p:spTree>
    <p:extLst>
      <p:ext uri="{BB962C8B-B14F-4D97-AF65-F5344CB8AC3E}">
        <p14:creationId xmlns="" xmlns:p14="http://schemas.microsoft.com/office/powerpoint/2010/main" val="28678899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4" y="483119"/>
            <a:ext cx="4134119"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Block Diagram</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131573" y="1579431"/>
            <a:ext cx="9749308" cy="4014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2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a:t>
            </a:r>
            <a:r>
              <a:rPr lang="en-US" sz="2000" dirty="0">
                <a:solidFill>
                  <a:schemeClr val="bg1">
                    <a:lumMod val="50000"/>
                  </a:schemeClr>
                </a:solidFill>
              </a:rPr>
              <a:t>: 7</a:t>
            </a:r>
            <a:r>
              <a:rPr lang="en-US" sz="2000" baseline="30000" dirty="0">
                <a:solidFill>
                  <a:schemeClr val="bg1">
                    <a:lumMod val="50000"/>
                  </a:schemeClr>
                </a:solidFill>
              </a:rPr>
              <a:t>th</a:t>
            </a:r>
            <a:r>
              <a:rPr lang="en-US" sz="2000" dirty="0">
                <a:solidFill>
                  <a:schemeClr val="bg1">
                    <a:lumMod val="50000"/>
                  </a:schemeClr>
                </a:solidFill>
              </a:rPr>
              <a:t> November, </a:t>
            </a:r>
            <a:r>
              <a:rPr lang="en-US" sz="2000" dirty="0" smtClean="0">
                <a:solidFill>
                  <a:schemeClr val="bg1">
                    <a:lumMod val="50000"/>
                  </a:schemeClr>
                </a:solidFill>
              </a:rPr>
              <a:t>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pic>
        <p:nvPicPr>
          <p:cNvPr id="3" name="Picture 2"/>
          <p:cNvPicPr>
            <a:picLocks noChangeAspect="1"/>
          </p:cNvPicPr>
          <p:nvPr/>
        </p:nvPicPr>
        <p:blipFill>
          <a:blip r:embed="rId4"/>
          <a:stretch>
            <a:fillRect/>
          </a:stretch>
        </p:blipFill>
        <p:spPr>
          <a:xfrm>
            <a:off x="553792" y="1354364"/>
            <a:ext cx="11638208" cy="4751902"/>
          </a:xfrm>
          <a:prstGeom prst="rect">
            <a:avLst/>
          </a:prstGeom>
        </p:spPr>
      </p:pic>
    </p:spTree>
    <p:extLst>
      <p:ext uri="{BB962C8B-B14F-4D97-AF65-F5344CB8AC3E}">
        <p14:creationId xmlns="" xmlns:p14="http://schemas.microsoft.com/office/powerpoint/2010/main" val="12363927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746975" y="483119"/>
            <a:ext cx="3915178"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Flow Diagram</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 </a:t>
            </a:r>
            <a:r>
              <a:rPr lang="en-US" sz="2000" dirty="0">
                <a:solidFill>
                  <a:schemeClr val="bg1">
                    <a:lumMod val="50000"/>
                  </a:schemeClr>
                </a:solidFill>
              </a:rPr>
              <a:t>7</a:t>
            </a:r>
            <a:r>
              <a:rPr lang="en-US" sz="2000" baseline="30000" dirty="0" smtClean="0">
                <a:solidFill>
                  <a:schemeClr val="bg1">
                    <a:lumMod val="50000"/>
                  </a:schemeClr>
                </a:solidFill>
              </a:rPr>
              <a:t>th</a:t>
            </a:r>
            <a:r>
              <a:rPr lang="en-US" sz="2000" dirty="0" smtClean="0">
                <a:solidFill>
                  <a:schemeClr val="bg1">
                    <a:lumMod val="50000"/>
                  </a:schemeClr>
                </a:solidFill>
              </a:rPr>
              <a:t> November,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pic>
        <p:nvPicPr>
          <p:cNvPr id="2" name="Picture 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37127" y="1268345"/>
            <a:ext cx="11354873" cy="4636216"/>
          </a:xfrm>
          <a:prstGeom prst="rect">
            <a:avLst/>
          </a:prstGeom>
        </p:spPr>
      </p:pic>
    </p:spTree>
    <p:extLst>
      <p:ext uri="{BB962C8B-B14F-4D97-AF65-F5344CB8AC3E}">
        <p14:creationId xmlns="" xmlns:p14="http://schemas.microsoft.com/office/powerpoint/2010/main" val="39967166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t="30495" r="95477"/>
          <a:stretch/>
        </p:blipFill>
        <p:spPr>
          <a:xfrm>
            <a:off x="-179544" y="0"/>
            <a:ext cx="630306" cy="6857999"/>
          </a:xfrm>
          <a:prstGeom prst="rect">
            <a:avLst/>
          </a:prstGeom>
        </p:spPr>
      </p:pic>
      <p:sp>
        <p:nvSpPr>
          <p:cNvPr id="8" name="Title 1"/>
          <p:cNvSpPr>
            <a:spLocks noGrp="1"/>
          </p:cNvSpPr>
          <p:nvPr>
            <p:ph type="ctrTitle"/>
          </p:nvPr>
        </p:nvSpPr>
        <p:spPr>
          <a:xfrm>
            <a:off x="840030" y="392967"/>
            <a:ext cx="8664578" cy="758662"/>
          </a:xfrm>
        </p:spPr>
        <p:txBody>
          <a:bodyPr>
            <a:normAutofit/>
          </a:bodyPr>
          <a:lstStyle/>
          <a:p>
            <a:r>
              <a:rPr lang="en-US" sz="4800" dirty="0" smtClean="0">
                <a:solidFill>
                  <a:srgbClr val="1E477B"/>
                </a:solidFill>
                <a:latin typeface="Times New Roman" panose="02020603050405020304" pitchFamily="18" charset="0"/>
                <a:cs typeface="Times New Roman" panose="02020603050405020304" pitchFamily="18" charset="0"/>
              </a:rPr>
              <a:t>Flow Diagram for Stair Climbing  </a:t>
            </a:r>
            <a:endParaRPr lang="en-US" sz="4800" dirty="0">
              <a:solidFill>
                <a:srgbClr val="1E477B"/>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193090" y="5931559"/>
            <a:ext cx="7603958" cy="707886"/>
          </a:xfrm>
          <a:prstGeom prst="rect">
            <a:avLst/>
          </a:prstGeom>
          <a:noFill/>
        </p:spPr>
        <p:txBody>
          <a:bodyPr wrap="square" rtlCol="0">
            <a:spAutoFit/>
          </a:bodyPr>
          <a:lstStyle/>
          <a:p>
            <a:pPr algn="r"/>
            <a:r>
              <a:rPr lang="en-US" sz="2000" dirty="0" smtClean="0">
                <a:solidFill>
                  <a:schemeClr val="bg1">
                    <a:lumMod val="50000"/>
                  </a:schemeClr>
                </a:solidFill>
              </a:rPr>
              <a:t>Undergraduate Final Year Project Presentation</a:t>
            </a:r>
          </a:p>
          <a:p>
            <a:pPr algn="r"/>
            <a:r>
              <a:rPr lang="en-US" sz="2000" dirty="0" smtClean="0">
                <a:solidFill>
                  <a:schemeClr val="bg1">
                    <a:lumMod val="50000"/>
                  </a:schemeClr>
                </a:solidFill>
              </a:rPr>
              <a:t>Dated: 7</a:t>
            </a:r>
            <a:r>
              <a:rPr lang="en-US" sz="2000" baseline="30000" dirty="0" smtClean="0">
                <a:solidFill>
                  <a:schemeClr val="bg1">
                    <a:lumMod val="50000"/>
                  </a:schemeClr>
                </a:solidFill>
              </a:rPr>
              <a:t>th</a:t>
            </a:r>
            <a:r>
              <a:rPr lang="en-US" sz="2000" dirty="0" smtClean="0">
                <a:solidFill>
                  <a:schemeClr val="bg1">
                    <a:lumMod val="50000"/>
                  </a:schemeClr>
                </a:solidFill>
              </a:rPr>
              <a:t> November, 2016 </a:t>
            </a:r>
            <a:endParaRPr lang="en-US" sz="2000" dirty="0">
              <a:solidFill>
                <a:schemeClr val="bg1">
                  <a:lumMod val="50000"/>
                </a:schemeClr>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54877" y="188954"/>
            <a:ext cx="842171" cy="847135"/>
          </a:xfrm>
          <a:prstGeom prst="rect">
            <a:avLst/>
          </a:prstGeom>
        </p:spPr>
      </p:pic>
      <p:pic>
        <p:nvPicPr>
          <p:cNvPr id="2" name="Picture 1"/>
          <p:cNvPicPr>
            <a:picLocks noChangeAspect="1"/>
          </p:cNvPicPr>
          <p:nvPr/>
        </p:nvPicPr>
        <p:blipFill>
          <a:blip r:embed="rId4"/>
          <a:stretch>
            <a:fillRect/>
          </a:stretch>
        </p:blipFill>
        <p:spPr>
          <a:xfrm>
            <a:off x="571091" y="1259403"/>
            <a:ext cx="11351967" cy="4635029"/>
          </a:xfrm>
          <a:prstGeom prst="rect">
            <a:avLst/>
          </a:prstGeom>
        </p:spPr>
      </p:pic>
    </p:spTree>
    <p:extLst>
      <p:ext uri="{BB962C8B-B14F-4D97-AF65-F5344CB8AC3E}">
        <p14:creationId xmlns="" xmlns:p14="http://schemas.microsoft.com/office/powerpoint/2010/main" val="31862599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850</Words>
  <Application>Microsoft Office PowerPoint</Application>
  <PresentationFormat>Custom</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Surveillance and Security Robot</vt:lpstr>
      <vt:lpstr>Team Introduction</vt:lpstr>
      <vt:lpstr>Problem Statement</vt:lpstr>
      <vt:lpstr>Proposed Solution</vt:lpstr>
      <vt:lpstr>Why a Robot?</vt:lpstr>
      <vt:lpstr>Why a Robot?</vt:lpstr>
      <vt:lpstr>Block Diagram</vt:lpstr>
      <vt:lpstr>Flow Diagram</vt:lpstr>
      <vt:lpstr>Flow Diagram for Stair Climbing  </vt:lpstr>
      <vt:lpstr>Applications</vt:lpstr>
      <vt:lpstr>Audience</vt:lpstr>
      <vt:lpstr>What have been done so far?</vt:lpstr>
      <vt:lpstr>What have been done so far?</vt:lpstr>
      <vt:lpstr>What have been done so far?</vt:lpstr>
      <vt:lpstr>What have been done so far?</vt:lpstr>
      <vt:lpstr>Future Deliverables</vt:lpstr>
      <vt:lpstr>Gantt Chart</vt:lpstr>
      <vt:lpstr>References</vt:lpstr>
      <vt:lpstr>Thank You</vt:lpstr>
    </vt:vector>
  </TitlesOfParts>
  <Company>EED UET Lahore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Department of  Electrical Engineering UET Lahore  Prof. Dr. Tahir Izhar (Chairman)</dc:title>
  <dc:creator>Alinspiron</dc:creator>
  <cp:lastModifiedBy>lab</cp:lastModifiedBy>
  <cp:revision>92</cp:revision>
  <dcterms:created xsi:type="dcterms:W3CDTF">2016-09-27T20:20:47Z</dcterms:created>
  <dcterms:modified xsi:type="dcterms:W3CDTF">2016-11-10T13:40:16Z</dcterms:modified>
</cp:coreProperties>
</file>