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57" r:id="rId3"/>
    <p:sldId id="271" r:id="rId4"/>
    <p:sldId id="266" r:id="rId5"/>
    <p:sldId id="259" r:id="rId6"/>
    <p:sldId id="263" r:id="rId7"/>
    <p:sldId id="260" r:id="rId8"/>
    <p:sldId id="261" r:id="rId9"/>
    <p:sldId id="264" r:id="rId10"/>
    <p:sldId id="265" r:id="rId11"/>
    <p:sldId id="262" r:id="rId12"/>
    <p:sldId id="275" r:id="rId13"/>
    <p:sldId id="276" r:id="rId14"/>
    <p:sldId id="277" r:id="rId15"/>
    <p:sldId id="273" r:id="rId16"/>
    <p:sldId id="267" r:id="rId17"/>
    <p:sldId id="268" r:id="rId18"/>
    <p:sldId id="270"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56C4E65-D334-4B31-ADA9-454C7A1190EE}">
          <p14:sldIdLst>
            <p14:sldId id="258"/>
            <p14:sldId id="257"/>
            <p14:sldId id="271"/>
            <p14:sldId id="266"/>
            <p14:sldId id="259"/>
            <p14:sldId id="263"/>
            <p14:sldId id="260"/>
            <p14:sldId id="261"/>
            <p14:sldId id="264"/>
            <p14:sldId id="265"/>
            <p14:sldId id="262"/>
            <p14:sldId id="275"/>
            <p14:sldId id="276"/>
            <p14:sldId id="277"/>
            <p14:sldId id="273"/>
            <p14:sldId id="267"/>
            <p14:sldId id="268"/>
            <p14:sldId id="270"/>
            <p14:sldId id="26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7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autoAdjust="0"/>
    <p:restoredTop sz="94660"/>
  </p:normalViewPr>
  <p:slideViewPr>
    <p:cSldViewPr snapToGrid="0">
      <p:cViewPr varScale="1">
        <p:scale>
          <a:sx n="70" d="100"/>
          <a:sy n="70" d="100"/>
        </p:scale>
        <p:origin x="71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A1D80-9E97-45C7-9957-52A927ACCA3A}" type="datetimeFigureOut">
              <a:rPr lang="en-US" smtClean="0"/>
              <a:t>11/10/2016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372F2-0A20-4196-ADAE-C7416BBFA642}" type="slidenum">
              <a:rPr lang="en-US" smtClean="0"/>
              <a:t>‹#›</a:t>
            </a:fld>
            <a:endParaRPr lang="en-US"/>
          </a:p>
        </p:txBody>
      </p:sp>
    </p:spTree>
    <p:extLst>
      <p:ext uri="{BB962C8B-B14F-4D97-AF65-F5344CB8AC3E}">
        <p14:creationId xmlns:p14="http://schemas.microsoft.com/office/powerpoint/2010/main" val="3027318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AA3A4F-2A13-45A5-A92D-93535CDA1D1B}"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F9BE2-B59B-40AF-8442-47BAD161B662}" type="slidenum">
              <a:rPr lang="en-US" smtClean="0"/>
              <a:t>‹#›</a:t>
            </a:fld>
            <a:endParaRPr lang="en-US"/>
          </a:p>
        </p:txBody>
      </p:sp>
    </p:spTree>
    <p:extLst>
      <p:ext uri="{BB962C8B-B14F-4D97-AF65-F5344CB8AC3E}">
        <p14:creationId xmlns:p14="http://schemas.microsoft.com/office/powerpoint/2010/main" val="2665527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AA3A4F-2A13-45A5-A92D-93535CDA1D1B}"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F9BE2-B59B-40AF-8442-47BAD161B662}" type="slidenum">
              <a:rPr lang="en-US" smtClean="0"/>
              <a:t>‹#›</a:t>
            </a:fld>
            <a:endParaRPr lang="en-US"/>
          </a:p>
        </p:txBody>
      </p:sp>
    </p:spTree>
    <p:extLst>
      <p:ext uri="{BB962C8B-B14F-4D97-AF65-F5344CB8AC3E}">
        <p14:creationId xmlns:p14="http://schemas.microsoft.com/office/powerpoint/2010/main" val="3945143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AA3A4F-2A13-45A5-A92D-93535CDA1D1B}"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F9BE2-B59B-40AF-8442-47BAD161B662}" type="slidenum">
              <a:rPr lang="en-US" smtClean="0"/>
              <a:t>‹#›</a:t>
            </a:fld>
            <a:endParaRPr lang="en-US"/>
          </a:p>
        </p:txBody>
      </p:sp>
    </p:spTree>
    <p:extLst>
      <p:ext uri="{BB962C8B-B14F-4D97-AF65-F5344CB8AC3E}">
        <p14:creationId xmlns:p14="http://schemas.microsoft.com/office/powerpoint/2010/main" val="374818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AA3A4F-2A13-45A5-A92D-93535CDA1D1B}"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F9BE2-B59B-40AF-8442-47BAD161B662}" type="slidenum">
              <a:rPr lang="en-US" smtClean="0"/>
              <a:t>‹#›</a:t>
            </a:fld>
            <a:endParaRPr lang="en-US"/>
          </a:p>
        </p:txBody>
      </p:sp>
    </p:spTree>
    <p:extLst>
      <p:ext uri="{BB962C8B-B14F-4D97-AF65-F5344CB8AC3E}">
        <p14:creationId xmlns:p14="http://schemas.microsoft.com/office/powerpoint/2010/main" val="1271224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AA3A4F-2A13-45A5-A92D-93535CDA1D1B}"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F9BE2-B59B-40AF-8442-47BAD161B662}" type="slidenum">
              <a:rPr lang="en-US" smtClean="0"/>
              <a:t>‹#›</a:t>
            </a:fld>
            <a:endParaRPr lang="en-US"/>
          </a:p>
        </p:txBody>
      </p:sp>
    </p:spTree>
    <p:extLst>
      <p:ext uri="{BB962C8B-B14F-4D97-AF65-F5344CB8AC3E}">
        <p14:creationId xmlns:p14="http://schemas.microsoft.com/office/powerpoint/2010/main" val="218608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AA3A4F-2A13-45A5-A92D-93535CDA1D1B}"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F9BE2-B59B-40AF-8442-47BAD161B662}" type="slidenum">
              <a:rPr lang="en-US" smtClean="0"/>
              <a:t>‹#›</a:t>
            </a:fld>
            <a:endParaRPr lang="en-US"/>
          </a:p>
        </p:txBody>
      </p:sp>
    </p:spTree>
    <p:extLst>
      <p:ext uri="{BB962C8B-B14F-4D97-AF65-F5344CB8AC3E}">
        <p14:creationId xmlns:p14="http://schemas.microsoft.com/office/powerpoint/2010/main" val="336254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AA3A4F-2A13-45A5-A92D-93535CDA1D1B}" type="datetimeFigureOut">
              <a:rPr lang="en-US" smtClean="0"/>
              <a:t>11/10/2016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7F9BE2-B59B-40AF-8442-47BAD161B662}" type="slidenum">
              <a:rPr lang="en-US" smtClean="0"/>
              <a:t>‹#›</a:t>
            </a:fld>
            <a:endParaRPr lang="en-US"/>
          </a:p>
        </p:txBody>
      </p:sp>
    </p:spTree>
    <p:extLst>
      <p:ext uri="{BB962C8B-B14F-4D97-AF65-F5344CB8AC3E}">
        <p14:creationId xmlns:p14="http://schemas.microsoft.com/office/powerpoint/2010/main" val="2966721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AA3A4F-2A13-45A5-A92D-93535CDA1D1B}" type="datetimeFigureOut">
              <a:rPr lang="en-US" smtClean="0"/>
              <a:t>11/10/2016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7F9BE2-B59B-40AF-8442-47BAD161B662}" type="slidenum">
              <a:rPr lang="en-US" smtClean="0"/>
              <a:t>‹#›</a:t>
            </a:fld>
            <a:endParaRPr lang="en-US"/>
          </a:p>
        </p:txBody>
      </p:sp>
    </p:spTree>
    <p:extLst>
      <p:ext uri="{BB962C8B-B14F-4D97-AF65-F5344CB8AC3E}">
        <p14:creationId xmlns:p14="http://schemas.microsoft.com/office/powerpoint/2010/main" val="102009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A3A4F-2A13-45A5-A92D-93535CDA1D1B}" type="datetimeFigureOut">
              <a:rPr lang="en-US" smtClean="0"/>
              <a:t>11/10/2016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7F9BE2-B59B-40AF-8442-47BAD161B662}" type="slidenum">
              <a:rPr lang="en-US" smtClean="0"/>
              <a:t>‹#›</a:t>
            </a:fld>
            <a:endParaRPr lang="en-US"/>
          </a:p>
        </p:txBody>
      </p:sp>
    </p:spTree>
    <p:extLst>
      <p:ext uri="{BB962C8B-B14F-4D97-AF65-F5344CB8AC3E}">
        <p14:creationId xmlns:p14="http://schemas.microsoft.com/office/powerpoint/2010/main" val="266081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AA3A4F-2A13-45A5-A92D-93535CDA1D1B}"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F9BE2-B59B-40AF-8442-47BAD161B662}" type="slidenum">
              <a:rPr lang="en-US" smtClean="0"/>
              <a:t>‹#›</a:t>
            </a:fld>
            <a:endParaRPr lang="en-US"/>
          </a:p>
        </p:txBody>
      </p:sp>
    </p:spTree>
    <p:extLst>
      <p:ext uri="{BB962C8B-B14F-4D97-AF65-F5344CB8AC3E}">
        <p14:creationId xmlns:p14="http://schemas.microsoft.com/office/powerpoint/2010/main" val="394304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AA3A4F-2A13-45A5-A92D-93535CDA1D1B}"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F9BE2-B59B-40AF-8442-47BAD161B662}" type="slidenum">
              <a:rPr lang="en-US" smtClean="0"/>
              <a:t>‹#›</a:t>
            </a:fld>
            <a:endParaRPr lang="en-US"/>
          </a:p>
        </p:txBody>
      </p:sp>
    </p:spTree>
    <p:extLst>
      <p:ext uri="{BB962C8B-B14F-4D97-AF65-F5344CB8AC3E}">
        <p14:creationId xmlns:p14="http://schemas.microsoft.com/office/powerpoint/2010/main" val="260020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A3A4F-2A13-45A5-A92D-93535CDA1D1B}" type="datetimeFigureOut">
              <a:rPr lang="en-US" smtClean="0"/>
              <a:t>11/10/2016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F9BE2-B59B-40AF-8442-47BAD161B662}" type="slidenum">
              <a:rPr lang="en-US" smtClean="0"/>
              <a:t>‹#›</a:t>
            </a:fld>
            <a:endParaRPr lang="en-US"/>
          </a:p>
        </p:txBody>
      </p:sp>
    </p:spTree>
    <p:extLst>
      <p:ext uri="{BB962C8B-B14F-4D97-AF65-F5344CB8AC3E}">
        <p14:creationId xmlns:p14="http://schemas.microsoft.com/office/powerpoint/2010/main" val="1662136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0495" r="95477"/>
          <a:stretch/>
        </p:blipFill>
        <p:spPr>
          <a:xfrm>
            <a:off x="-179544" y="0"/>
            <a:ext cx="630306" cy="6857999"/>
          </a:xfrm>
          <a:prstGeom prst="rect">
            <a:avLst/>
          </a:prstGeom>
        </p:spPr>
      </p:pic>
      <p:sp>
        <p:nvSpPr>
          <p:cNvPr id="6" name="TextBox 5"/>
          <p:cNvSpPr txBox="1"/>
          <p:nvPr/>
        </p:nvSpPr>
        <p:spPr>
          <a:xfrm>
            <a:off x="2568542" y="4871949"/>
            <a:ext cx="7603958" cy="707886"/>
          </a:xfrm>
          <a:prstGeom prst="rect">
            <a:avLst/>
          </a:prstGeom>
          <a:noFill/>
        </p:spPr>
        <p:txBody>
          <a:bodyPr wrap="square" rtlCol="0">
            <a:spAutoFit/>
          </a:bodyPr>
          <a:lstStyle/>
          <a:p>
            <a:pPr algn="ctr"/>
            <a:r>
              <a:rPr lang="en-US" sz="2000" dirty="0" smtClean="0">
                <a:solidFill>
                  <a:schemeClr val="bg1">
                    <a:lumMod val="50000"/>
                  </a:schemeClr>
                </a:solidFill>
              </a:rPr>
              <a:t>Department of Electrical Engineering,</a:t>
            </a:r>
          </a:p>
          <a:p>
            <a:pPr algn="ctr"/>
            <a:r>
              <a:rPr lang="en-US" sz="2000" dirty="0" smtClean="0">
                <a:solidFill>
                  <a:schemeClr val="bg1">
                    <a:lumMod val="50000"/>
                  </a:schemeClr>
                </a:solidFill>
              </a:rPr>
              <a:t>University of Engineering and Technology, Lahore</a:t>
            </a:r>
            <a:endParaRPr lang="en-US" sz="2000" dirty="0">
              <a:solidFill>
                <a:schemeClr val="bg1">
                  <a:lumMod val="50000"/>
                </a:schemeClr>
              </a:solidFill>
            </a:endParaRPr>
          </a:p>
        </p:txBody>
      </p:sp>
      <p:sp>
        <p:nvSpPr>
          <p:cNvPr id="8" name="Title 1"/>
          <p:cNvSpPr>
            <a:spLocks noGrp="1"/>
          </p:cNvSpPr>
          <p:nvPr>
            <p:ph type="ctrTitle"/>
          </p:nvPr>
        </p:nvSpPr>
        <p:spPr>
          <a:xfrm>
            <a:off x="714420" y="1468977"/>
            <a:ext cx="11143759" cy="2235262"/>
          </a:xfrm>
        </p:spPr>
        <p:txBody>
          <a:bodyPr>
            <a:normAutofit/>
          </a:bodyPr>
          <a:lstStyle/>
          <a:p>
            <a:r>
              <a:rPr lang="en-US" sz="4800" dirty="0" smtClean="0">
                <a:solidFill>
                  <a:srgbClr val="1E477B"/>
                </a:solidFill>
                <a:latin typeface="Times New Roman" panose="02020603050405020304" pitchFamily="18" charset="0"/>
                <a:cs typeface="Times New Roman" panose="02020603050405020304" pitchFamily="18" charset="0"/>
              </a:rPr>
              <a:t>3D-Mapping Autonomous Flight Quadcopter with Inductive Charging</a:t>
            </a:r>
            <a:endParaRPr lang="en-US" sz="4800" dirty="0">
              <a:solidFill>
                <a:srgbClr val="1E477B"/>
              </a:solidFill>
              <a:latin typeface="Times New Roman" panose="02020603050405020304" pitchFamily="18" charset="0"/>
              <a:cs typeface="Times New Roman" panose="02020603050405020304" pitchFamily="18" charset="0"/>
            </a:endParaRPr>
          </a:p>
        </p:txBody>
      </p:sp>
      <p:sp>
        <p:nvSpPr>
          <p:cNvPr id="9" name="Subtitle 2"/>
          <p:cNvSpPr>
            <a:spLocks noGrp="1"/>
          </p:cNvSpPr>
          <p:nvPr>
            <p:ph type="subTitle" idx="1"/>
          </p:nvPr>
        </p:nvSpPr>
        <p:spPr>
          <a:xfrm>
            <a:off x="2315879" y="784401"/>
            <a:ext cx="7772400" cy="461665"/>
          </a:xfrm>
        </p:spPr>
        <p:txBody>
          <a:bodyPr>
            <a:normAutofit/>
          </a:bodyPr>
          <a:lstStyle/>
          <a:p>
            <a:r>
              <a:rPr lang="en-US" dirty="0" smtClean="0">
                <a:latin typeface="Times New Roman" panose="02020603050405020304" pitchFamily="18" charset="0"/>
                <a:cs typeface="Times New Roman" panose="02020603050405020304" pitchFamily="18" charset="0"/>
              </a:rPr>
              <a:t>Group No: 07</a:t>
            </a:r>
            <a:endParaRPr lang="en-US" dirty="0">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2484321" y="4035592"/>
            <a:ext cx="7772400" cy="4616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latin typeface="Times New Roman" panose="02020603050405020304" pitchFamily="18" charset="0"/>
                <a:cs typeface="Times New Roman" panose="02020603050405020304" pitchFamily="18" charset="0"/>
              </a:rPr>
              <a:t>Project Advisor: Dr. Khalid </a:t>
            </a:r>
            <a:r>
              <a:rPr lang="en-US" dirty="0" err="1" smtClean="0">
                <a:latin typeface="Times New Roman" panose="02020603050405020304" pitchFamily="18" charset="0"/>
                <a:cs typeface="Times New Roman" panose="02020603050405020304" pitchFamily="18" charset="0"/>
              </a:rPr>
              <a:t>Mehmood</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ul</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Hasan</a:t>
            </a:r>
            <a:endParaRPr lang="en-US"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193090" y="5931559"/>
            <a:ext cx="7603958" cy="707886"/>
          </a:xfrm>
          <a:prstGeom prst="rect">
            <a:avLst/>
          </a:prstGeom>
          <a:noFill/>
        </p:spPr>
        <p:txBody>
          <a:bodyPr wrap="square" rtlCol="0">
            <a:spAutoFit/>
          </a:bodyPr>
          <a:lstStyle/>
          <a:p>
            <a:pPr algn="r"/>
            <a:r>
              <a:rPr lang="en-US" sz="2000" dirty="0" smtClean="0">
                <a:solidFill>
                  <a:schemeClr val="bg1">
                    <a:lumMod val="50000"/>
                  </a:schemeClr>
                </a:solidFill>
              </a:rPr>
              <a:t>Undergraduate Final Year Project Presentation</a:t>
            </a:r>
          </a:p>
          <a:p>
            <a:pPr algn="r"/>
            <a:r>
              <a:rPr lang="en-US" sz="2000" dirty="0" smtClean="0">
                <a:solidFill>
                  <a:schemeClr val="bg1">
                    <a:lumMod val="50000"/>
                  </a:schemeClr>
                </a:solidFill>
              </a:rPr>
              <a:t>Dated: 7</a:t>
            </a:r>
            <a:r>
              <a:rPr lang="en-US" sz="2000" baseline="30000" dirty="0" smtClean="0">
                <a:solidFill>
                  <a:schemeClr val="bg1">
                    <a:lumMod val="50000"/>
                  </a:schemeClr>
                </a:solidFill>
              </a:rPr>
              <a:t>th</a:t>
            </a:r>
            <a:r>
              <a:rPr lang="en-US" sz="2000" dirty="0" smtClean="0">
                <a:solidFill>
                  <a:schemeClr val="bg1">
                    <a:lumMod val="50000"/>
                  </a:schemeClr>
                </a:solidFill>
              </a:rPr>
              <a:t> November, 2016 </a:t>
            </a:r>
            <a:endParaRPr lang="en-US" sz="2000" dirty="0">
              <a:solidFill>
                <a:schemeClr val="bg1">
                  <a:lumMod val="50000"/>
                </a:schemeClr>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2057" y="172891"/>
            <a:ext cx="842171" cy="847135"/>
          </a:xfrm>
          <a:prstGeom prst="rect">
            <a:avLst/>
          </a:prstGeom>
        </p:spPr>
      </p:pic>
    </p:spTree>
    <p:extLst>
      <p:ext uri="{BB962C8B-B14F-4D97-AF65-F5344CB8AC3E}">
        <p14:creationId xmlns:p14="http://schemas.microsoft.com/office/powerpoint/2010/main" val="316336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0495" r="95477"/>
          <a:stretch/>
        </p:blipFill>
        <p:spPr>
          <a:xfrm>
            <a:off x="-179544" y="0"/>
            <a:ext cx="630306" cy="6857999"/>
          </a:xfrm>
          <a:prstGeom prst="rect">
            <a:avLst/>
          </a:prstGeom>
        </p:spPr>
      </p:pic>
      <p:sp>
        <p:nvSpPr>
          <p:cNvPr id="8" name="Title 1"/>
          <p:cNvSpPr>
            <a:spLocks noGrp="1"/>
          </p:cNvSpPr>
          <p:nvPr>
            <p:ph type="ctrTitle"/>
          </p:nvPr>
        </p:nvSpPr>
        <p:spPr>
          <a:xfrm>
            <a:off x="746974" y="483119"/>
            <a:ext cx="2691685" cy="758662"/>
          </a:xfrm>
        </p:spPr>
        <p:txBody>
          <a:bodyPr>
            <a:normAutofit/>
          </a:bodyPr>
          <a:lstStyle/>
          <a:p>
            <a:r>
              <a:rPr lang="en-US" sz="4800" dirty="0" smtClean="0">
                <a:solidFill>
                  <a:srgbClr val="1E477B"/>
                </a:solidFill>
                <a:latin typeface="Times New Roman" panose="02020603050405020304" pitchFamily="18" charset="0"/>
                <a:cs typeface="Times New Roman" panose="02020603050405020304" pitchFamily="18" charset="0"/>
              </a:rPr>
              <a:t>Audience</a:t>
            </a:r>
            <a:endParaRPr lang="en-US" sz="4800" dirty="0">
              <a:solidFill>
                <a:srgbClr val="1E477B"/>
              </a:solidFill>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131573" y="1579431"/>
            <a:ext cx="9749308" cy="40144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3200" dirty="0" smtClean="0">
                <a:latin typeface="Times New Roman" panose="02020603050405020304" pitchFamily="18" charset="0"/>
                <a:cs typeface="Times New Roman" panose="02020603050405020304" pitchFamily="18" charset="0"/>
              </a:rPr>
              <a:t>Autonomy is a widely researched topic all around the world in the field of robotics. Our audience can be any (or all, depending on the application requirement) of the following:</a:t>
            </a:r>
          </a:p>
          <a:p>
            <a:pPr marL="457200" indent="-457200" algn="just">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Industry</a:t>
            </a:r>
          </a:p>
          <a:p>
            <a:pPr marL="457200" indent="-457200" algn="just">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Security Department</a:t>
            </a:r>
          </a:p>
          <a:p>
            <a:pPr marL="457200" indent="-457200" algn="just">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Distribution Companies</a:t>
            </a:r>
          </a:p>
          <a:p>
            <a:pPr marL="457200" indent="-457200" algn="just">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pPr algn="just"/>
            <a:endParaRPr lang="en-US" sz="3200"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193090" y="5931559"/>
            <a:ext cx="7603958" cy="707886"/>
          </a:xfrm>
          <a:prstGeom prst="rect">
            <a:avLst/>
          </a:prstGeom>
          <a:noFill/>
        </p:spPr>
        <p:txBody>
          <a:bodyPr wrap="square" rtlCol="0">
            <a:spAutoFit/>
          </a:bodyPr>
          <a:lstStyle/>
          <a:p>
            <a:pPr algn="r"/>
            <a:r>
              <a:rPr lang="en-US" sz="2000" dirty="0" smtClean="0">
                <a:solidFill>
                  <a:schemeClr val="bg1">
                    <a:lumMod val="50000"/>
                  </a:schemeClr>
                </a:solidFill>
              </a:rPr>
              <a:t>Undergraduate Final Year Project Presentation</a:t>
            </a:r>
          </a:p>
          <a:p>
            <a:pPr algn="r"/>
            <a:r>
              <a:rPr lang="en-US" sz="2000" dirty="0" smtClean="0">
                <a:solidFill>
                  <a:schemeClr val="bg1">
                    <a:lumMod val="50000"/>
                  </a:schemeClr>
                </a:solidFill>
              </a:rPr>
              <a:t>Dated: </a:t>
            </a:r>
            <a:r>
              <a:rPr lang="en-US" sz="2000" dirty="0">
                <a:solidFill>
                  <a:schemeClr val="bg1">
                    <a:lumMod val="50000"/>
                  </a:schemeClr>
                </a:solidFill>
              </a:rPr>
              <a:t>7</a:t>
            </a:r>
            <a:r>
              <a:rPr lang="en-US" sz="2000" baseline="30000" dirty="0">
                <a:solidFill>
                  <a:schemeClr val="bg1">
                    <a:lumMod val="50000"/>
                  </a:schemeClr>
                </a:solidFill>
              </a:rPr>
              <a:t>th</a:t>
            </a:r>
            <a:r>
              <a:rPr lang="en-US" sz="2000" dirty="0">
                <a:solidFill>
                  <a:schemeClr val="bg1">
                    <a:lumMod val="50000"/>
                  </a:schemeClr>
                </a:solidFill>
              </a:rPr>
              <a:t> November, </a:t>
            </a:r>
            <a:r>
              <a:rPr lang="en-US" sz="2000" dirty="0" smtClean="0">
                <a:solidFill>
                  <a:schemeClr val="bg1">
                    <a:lumMod val="50000"/>
                  </a:schemeClr>
                </a:solidFill>
              </a:rPr>
              <a:t>2016 </a:t>
            </a:r>
            <a:endParaRPr lang="en-US" sz="2000" dirty="0">
              <a:solidFill>
                <a:schemeClr val="bg1">
                  <a:lumMod val="5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4877" y="188954"/>
            <a:ext cx="842171" cy="847135"/>
          </a:xfrm>
          <a:prstGeom prst="rect">
            <a:avLst/>
          </a:prstGeom>
        </p:spPr>
      </p:pic>
    </p:spTree>
    <p:extLst>
      <p:ext uri="{BB962C8B-B14F-4D97-AF65-F5344CB8AC3E}">
        <p14:creationId xmlns:p14="http://schemas.microsoft.com/office/powerpoint/2010/main" val="48012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0495" r="95477"/>
          <a:stretch/>
        </p:blipFill>
        <p:spPr>
          <a:xfrm>
            <a:off x="-179544" y="0"/>
            <a:ext cx="630306" cy="6857999"/>
          </a:xfrm>
          <a:prstGeom prst="rect">
            <a:avLst/>
          </a:prstGeom>
        </p:spPr>
      </p:pic>
      <p:sp>
        <p:nvSpPr>
          <p:cNvPr id="8" name="Title 1"/>
          <p:cNvSpPr>
            <a:spLocks noGrp="1"/>
          </p:cNvSpPr>
          <p:nvPr>
            <p:ph type="ctrTitle"/>
          </p:nvPr>
        </p:nvSpPr>
        <p:spPr>
          <a:xfrm>
            <a:off x="746974" y="483119"/>
            <a:ext cx="6387922" cy="758662"/>
          </a:xfrm>
        </p:spPr>
        <p:txBody>
          <a:bodyPr>
            <a:normAutofit fontScale="90000"/>
          </a:bodyPr>
          <a:lstStyle/>
          <a:p>
            <a:r>
              <a:rPr lang="en-US" sz="4800" dirty="0" smtClean="0">
                <a:solidFill>
                  <a:srgbClr val="1E477B"/>
                </a:solidFill>
                <a:latin typeface="Times New Roman" panose="02020603050405020304" pitchFamily="18" charset="0"/>
                <a:cs typeface="Times New Roman" panose="02020603050405020304" pitchFamily="18" charset="0"/>
              </a:rPr>
              <a:t>What we have done so far?:</a:t>
            </a:r>
            <a:endParaRPr lang="en-US" sz="4800" dirty="0">
              <a:solidFill>
                <a:srgbClr val="1E477B"/>
              </a:solidFill>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131573" y="1579431"/>
            <a:ext cx="9749308" cy="40144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A 3D point cloud from 2 views(pictures) has </a:t>
            </a:r>
            <a:r>
              <a:rPr lang="en-US" sz="3200" dirty="0">
                <a:latin typeface="Times New Roman" panose="02020603050405020304" pitchFamily="18" charset="0"/>
                <a:cs typeface="Times New Roman" panose="02020603050405020304" pitchFamily="18" charset="0"/>
              </a:rPr>
              <a:t>been </a:t>
            </a:r>
            <a:r>
              <a:rPr lang="en-US" sz="3200" dirty="0" smtClean="0">
                <a:latin typeface="Times New Roman" panose="02020603050405020304" pitchFamily="18" charset="0"/>
                <a:cs typeface="Times New Roman" panose="02020603050405020304" pitchFamily="18" charset="0"/>
              </a:rPr>
              <a:t>generated </a:t>
            </a:r>
            <a:r>
              <a:rPr lang="en-US" sz="3200" dirty="0">
                <a:latin typeface="Times New Roman" panose="02020603050405020304" pitchFamily="18" charset="0"/>
                <a:cs typeface="Times New Roman" panose="02020603050405020304" pitchFamily="18" charset="0"/>
              </a:rPr>
              <a:t>using OpenCV </a:t>
            </a:r>
            <a:r>
              <a:rPr lang="en-US" sz="3200" dirty="0" smtClean="0">
                <a:latin typeface="Times New Roman" panose="02020603050405020304" pitchFamily="18" charset="0"/>
                <a:cs typeface="Times New Roman" panose="02020603050405020304" pitchFamily="18" charset="0"/>
              </a:rPr>
              <a:t>libraries.</a:t>
            </a:r>
          </a:p>
          <a:p>
            <a:pPr marL="457200" indent="-4572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Maiden Flight of Quadcopter.</a:t>
            </a:r>
          </a:p>
          <a:p>
            <a:pPr algn="just"/>
            <a:endParaRPr lang="en-US" sz="3200" dirty="0" smtClean="0">
              <a:latin typeface="Times New Roman" panose="02020603050405020304" pitchFamily="18" charset="0"/>
              <a:cs typeface="Times New Roman" panose="02020603050405020304" pitchFamily="18" charset="0"/>
            </a:endParaRPr>
          </a:p>
          <a:p>
            <a:pPr algn="just"/>
            <a:endParaRPr lang="en-US" sz="3200" dirty="0" smtClean="0">
              <a:latin typeface="Times New Roman" panose="02020603050405020304" pitchFamily="18" charset="0"/>
              <a:cs typeface="Times New Roman" panose="02020603050405020304" pitchFamily="18" charset="0"/>
            </a:endParaRPr>
          </a:p>
        </p:txBody>
      </p:sp>
      <p:sp>
        <p:nvSpPr>
          <p:cNvPr id="11" name="TextBox 10"/>
          <p:cNvSpPr txBox="1"/>
          <p:nvPr/>
        </p:nvSpPr>
        <p:spPr>
          <a:xfrm>
            <a:off x="4193090" y="5931559"/>
            <a:ext cx="7603958" cy="707886"/>
          </a:xfrm>
          <a:prstGeom prst="rect">
            <a:avLst/>
          </a:prstGeom>
          <a:noFill/>
        </p:spPr>
        <p:txBody>
          <a:bodyPr wrap="square" rtlCol="0">
            <a:spAutoFit/>
          </a:bodyPr>
          <a:lstStyle/>
          <a:p>
            <a:pPr algn="r"/>
            <a:r>
              <a:rPr lang="en-US" sz="2000" dirty="0" smtClean="0">
                <a:solidFill>
                  <a:schemeClr val="bg1">
                    <a:lumMod val="50000"/>
                  </a:schemeClr>
                </a:solidFill>
              </a:rPr>
              <a:t>Undergraduate Final Year Project Presentation</a:t>
            </a:r>
          </a:p>
          <a:p>
            <a:pPr algn="r"/>
            <a:r>
              <a:rPr lang="en-US" sz="2000" dirty="0" smtClean="0">
                <a:solidFill>
                  <a:schemeClr val="bg1">
                    <a:lumMod val="50000"/>
                  </a:schemeClr>
                </a:solidFill>
              </a:rPr>
              <a:t>Dated: </a:t>
            </a:r>
            <a:r>
              <a:rPr lang="en-US" sz="2000" dirty="0">
                <a:solidFill>
                  <a:schemeClr val="bg1">
                    <a:lumMod val="50000"/>
                  </a:schemeClr>
                </a:solidFill>
              </a:rPr>
              <a:t>7</a:t>
            </a:r>
            <a:r>
              <a:rPr lang="en-US" sz="2000" baseline="30000" dirty="0">
                <a:solidFill>
                  <a:schemeClr val="bg1">
                    <a:lumMod val="50000"/>
                  </a:schemeClr>
                </a:solidFill>
              </a:rPr>
              <a:t>th</a:t>
            </a:r>
            <a:r>
              <a:rPr lang="en-US" sz="2000" dirty="0">
                <a:solidFill>
                  <a:schemeClr val="bg1">
                    <a:lumMod val="50000"/>
                  </a:schemeClr>
                </a:solidFill>
              </a:rPr>
              <a:t> November, </a:t>
            </a:r>
            <a:r>
              <a:rPr lang="en-US" sz="2000" dirty="0" smtClean="0">
                <a:solidFill>
                  <a:schemeClr val="bg1">
                    <a:lumMod val="50000"/>
                  </a:schemeClr>
                </a:solidFill>
              </a:rPr>
              <a:t>2016 </a:t>
            </a:r>
            <a:endParaRPr lang="en-US" sz="2000" dirty="0">
              <a:solidFill>
                <a:schemeClr val="bg1">
                  <a:lumMod val="5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4877" y="188954"/>
            <a:ext cx="842171" cy="847135"/>
          </a:xfrm>
          <a:prstGeom prst="rect">
            <a:avLst/>
          </a:prstGeom>
        </p:spPr>
      </p:pic>
    </p:spTree>
    <p:extLst>
      <p:ext uri="{BB962C8B-B14F-4D97-AF65-F5344CB8AC3E}">
        <p14:creationId xmlns:p14="http://schemas.microsoft.com/office/powerpoint/2010/main" val="105191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0495" r="95477"/>
          <a:stretch/>
        </p:blipFill>
        <p:spPr>
          <a:xfrm>
            <a:off x="-179544" y="0"/>
            <a:ext cx="630306" cy="6857999"/>
          </a:xfrm>
          <a:prstGeom prst="rect">
            <a:avLst/>
          </a:prstGeom>
        </p:spPr>
      </p:pic>
      <p:sp>
        <p:nvSpPr>
          <p:cNvPr id="8" name="Title 1"/>
          <p:cNvSpPr>
            <a:spLocks noGrp="1"/>
          </p:cNvSpPr>
          <p:nvPr>
            <p:ph type="ctrTitle"/>
          </p:nvPr>
        </p:nvSpPr>
        <p:spPr>
          <a:xfrm>
            <a:off x="746974" y="483119"/>
            <a:ext cx="6387922" cy="758662"/>
          </a:xfrm>
        </p:spPr>
        <p:txBody>
          <a:bodyPr>
            <a:normAutofit/>
          </a:bodyPr>
          <a:lstStyle/>
          <a:p>
            <a:endParaRPr lang="en-US" sz="4800" dirty="0">
              <a:solidFill>
                <a:srgbClr val="1E477B"/>
              </a:solidFill>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131573" y="1579431"/>
            <a:ext cx="9749308" cy="40144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3200" dirty="0" smtClean="0">
              <a:latin typeface="Times New Roman" panose="02020603050405020304" pitchFamily="18" charset="0"/>
              <a:cs typeface="Times New Roman" panose="02020603050405020304" pitchFamily="18" charset="0"/>
            </a:endParaRPr>
          </a:p>
        </p:txBody>
      </p:sp>
      <p:sp>
        <p:nvSpPr>
          <p:cNvPr id="11" name="TextBox 10"/>
          <p:cNvSpPr txBox="1"/>
          <p:nvPr/>
        </p:nvSpPr>
        <p:spPr>
          <a:xfrm>
            <a:off x="4193090" y="5931559"/>
            <a:ext cx="7603958" cy="707886"/>
          </a:xfrm>
          <a:prstGeom prst="rect">
            <a:avLst/>
          </a:prstGeom>
          <a:noFill/>
        </p:spPr>
        <p:txBody>
          <a:bodyPr wrap="square" rtlCol="0">
            <a:spAutoFit/>
          </a:bodyPr>
          <a:lstStyle/>
          <a:p>
            <a:pPr algn="r"/>
            <a:r>
              <a:rPr lang="en-US" sz="2000" dirty="0" smtClean="0">
                <a:solidFill>
                  <a:schemeClr val="bg1">
                    <a:lumMod val="50000"/>
                  </a:schemeClr>
                </a:solidFill>
              </a:rPr>
              <a:t>Undergraduate Final Year Project Presentation</a:t>
            </a:r>
          </a:p>
          <a:p>
            <a:pPr algn="r"/>
            <a:r>
              <a:rPr lang="en-US" sz="2000" dirty="0" smtClean="0">
                <a:solidFill>
                  <a:schemeClr val="bg1">
                    <a:lumMod val="50000"/>
                  </a:schemeClr>
                </a:solidFill>
              </a:rPr>
              <a:t>Dated: </a:t>
            </a:r>
            <a:r>
              <a:rPr lang="en-US" sz="2000" dirty="0">
                <a:solidFill>
                  <a:schemeClr val="bg1">
                    <a:lumMod val="50000"/>
                  </a:schemeClr>
                </a:solidFill>
              </a:rPr>
              <a:t>7</a:t>
            </a:r>
            <a:r>
              <a:rPr lang="en-US" sz="2000" baseline="30000" dirty="0">
                <a:solidFill>
                  <a:schemeClr val="bg1">
                    <a:lumMod val="50000"/>
                  </a:schemeClr>
                </a:solidFill>
              </a:rPr>
              <a:t>th</a:t>
            </a:r>
            <a:r>
              <a:rPr lang="en-US" sz="2000" dirty="0">
                <a:solidFill>
                  <a:schemeClr val="bg1">
                    <a:lumMod val="50000"/>
                  </a:schemeClr>
                </a:solidFill>
              </a:rPr>
              <a:t> November, </a:t>
            </a:r>
            <a:r>
              <a:rPr lang="en-US" sz="2000" dirty="0" smtClean="0">
                <a:solidFill>
                  <a:schemeClr val="bg1">
                    <a:lumMod val="50000"/>
                  </a:schemeClr>
                </a:solidFill>
              </a:rPr>
              <a:t>2016 </a:t>
            </a:r>
            <a:endParaRPr lang="en-US" sz="2000" dirty="0">
              <a:solidFill>
                <a:schemeClr val="bg1">
                  <a:lumMod val="5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4877" y="188954"/>
            <a:ext cx="842171" cy="84713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4460" y="265702"/>
            <a:ext cx="4552950" cy="566585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4616" y="265702"/>
            <a:ext cx="4572000" cy="5665857"/>
          </a:xfrm>
          <a:prstGeom prst="rect">
            <a:avLst/>
          </a:prstGeom>
        </p:spPr>
      </p:pic>
    </p:spTree>
    <p:extLst>
      <p:ext uri="{BB962C8B-B14F-4D97-AF65-F5344CB8AC3E}">
        <p14:creationId xmlns:p14="http://schemas.microsoft.com/office/powerpoint/2010/main" val="366463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0495" r="95477"/>
          <a:stretch/>
        </p:blipFill>
        <p:spPr>
          <a:xfrm>
            <a:off x="-179544" y="0"/>
            <a:ext cx="630306" cy="6857999"/>
          </a:xfrm>
          <a:prstGeom prst="rect">
            <a:avLst/>
          </a:prstGeom>
        </p:spPr>
      </p:pic>
      <p:sp>
        <p:nvSpPr>
          <p:cNvPr id="8" name="Title 1"/>
          <p:cNvSpPr>
            <a:spLocks noGrp="1"/>
          </p:cNvSpPr>
          <p:nvPr>
            <p:ph type="ctrTitle"/>
          </p:nvPr>
        </p:nvSpPr>
        <p:spPr>
          <a:xfrm>
            <a:off x="746974" y="483119"/>
            <a:ext cx="6387922" cy="758662"/>
          </a:xfrm>
        </p:spPr>
        <p:txBody>
          <a:bodyPr>
            <a:normAutofit/>
          </a:bodyPr>
          <a:lstStyle/>
          <a:p>
            <a:endParaRPr lang="en-US" sz="4800" dirty="0">
              <a:solidFill>
                <a:srgbClr val="1E477B"/>
              </a:solidFill>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131573" y="1579431"/>
            <a:ext cx="9749308" cy="40144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3200" dirty="0" smtClean="0">
              <a:latin typeface="Times New Roman" panose="02020603050405020304" pitchFamily="18" charset="0"/>
              <a:cs typeface="Times New Roman" panose="02020603050405020304" pitchFamily="18" charset="0"/>
            </a:endParaRPr>
          </a:p>
        </p:txBody>
      </p:sp>
      <p:sp>
        <p:nvSpPr>
          <p:cNvPr id="11" name="TextBox 10"/>
          <p:cNvSpPr txBox="1"/>
          <p:nvPr/>
        </p:nvSpPr>
        <p:spPr>
          <a:xfrm>
            <a:off x="4193090" y="5931559"/>
            <a:ext cx="7603958" cy="707886"/>
          </a:xfrm>
          <a:prstGeom prst="rect">
            <a:avLst/>
          </a:prstGeom>
          <a:noFill/>
        </p:spPr>
        <p:txBody>
          <a:bodyPr wrap="square" rtlCol="0">
            <a:spAutoFit/>
          </a:bodyPr>
          <a:lstStyle/>
          <a:p>
            <a:pPr algn="r"/>
            <a:r>
              <a:rPr lang="en-US" sz="2000" dirty="0" smtClean="0">
                <a:solidFill>
                  <a:schemeClr val="bg1">
                    <a:lumMod val="50000"/>
                  </a:schemeClr>
                </a:solidFill>
              </a:rPr>
              <a:t>Undergraduate Final Year Project Presentation</a:t>
            </a:r>
          </a:p>
          <a:p>
            <a:pPr algn="r"/>
            <a:r>
              <a:rPr lang="en-US" sz="2000" dirty="0" smtClean="0">
                <a:solidFill>
                  <a:schemeClr val="bg1">
                    <a:lumMod val="50000"/>
                  </a:schemeClr>
                </a:solidFill>
              </a:rPr>
              <a:t>Dated: </a:t>
            </a:r>
            <a:r>
              <a:rPr lang="en-US" sz="2000" dirty="0">
                <a:solidFill>
                  <a:schemeClr val="bg1">
                    <a:lumMod val="50000"/>
                  </a:schemeClr>
                </a:solidFill>
              </a:rPr>
              <a:t>7</a:t>
            </a:r>
            <a:r>
              <a:rPr lang="en-US" sz="2000" baseline="30000" dirty="0">
                <a:solidFill>
                  <a:schemeClr val="bg1">
                    <a:lumMod val="50000"/>
                  </a:schemeClr>
                </a:solidFill>
              </a:rPr>
              <a:t>th</a:t>
            </a:r>
            <a:r>
              <a:rPr lang="en-US" sz="2000" dirty="0">
                <a:solidFill>
                  <a:schemeClr val="bg1">
                    <a:lumMod val="50000"/>
                  </a:schemeClr>
                </a:solidFill>
              </a:rPr>
              <a:t> November, </a:t>
            </a:r>
            <a:r>
              <a:rPr lang="en-US" sz="2000" dirty="0" smtClean="0">
                <a:solidFill>
                  <a:schemeClr val="bg1">
                    <a:lumMod val="50000"/>
                  </a:schemeClr>
                </a:solidFill>
              </a:rPr>
              <a:t>2016 </a:t>
            </a:r>
            <a:endParaRPr lang="en-US" sz="2000" dirty="0">
              <a:solidFill>
                <a:schemeClr val="bg1">
                  <a:lumMod val="5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4877" y="188954"/>
            <a:ext cx="842171" cy="84713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973" y="478688"/>
            <a:ext cx="9925575" cy="5452872"/>
          </a:xfrm>
          <a:prstGeom prst="rect">
            <a:avLst/>
          </a:prstGeom>
        </p:spPr>
      </p:pic>
    </p:spTree>
    <p:extLst>
      <p:ext uri="{BB962C8B-B14F-4D97-AF65-F5344CB8AC3E}">
        <p14:creationId xmlns:p14="http://schemas.microsoft.com/office/powerpoint/2010/main" val="288721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0495" r="95477"/>
          <a:stretch/>
        </p:blipFill>
        <p:spPr>
          <a:xfrm>
            <a:off x="-179544" y="0"/>
            <a:ext cx="630306" cy="6857999"/>
          </a:xfrm>
          <a:prstGeom prst="rect">
            <a:avLst/>
          </a:prstGeom>
        </p:spPr>
      </p:pic>
      <p:sp>
        <p:nvSpPr>
          <p:cNvPr id="8" name="Title 1"/>
          <p:cNvSpPr>
            <a:spLocks noGrp="1"/>
          </p:cNvSpPr>
          <p:nvPr>
            <p:ph type="ctrTitle"/>
          </p:nvPr>
        </p:nvSpPr>
        <p:spPr>
          <a:xfrm>
            <a:off x="746974" y="483119"/>
            <a:ext cx="6387922" cy="758662"/>
          </a:xfrm>
        </p:spPr>
        <p:txBody>
          <a:bodyPr>
            <a:normAutofit/>
          </a:bodyPr>
          <a:lstStyle/>
          <a:p>
            <a:endParaRPr lang="en-US" sz="4800" dirty="0">
              <a:solidFill>
                <a:srgbClr val="1E477B"/>
              </a:solidFill>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131573" y="1579431"/>
            <a:ext cx="9749308" cy="40144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3200" dirty="0" smtClean="0">
              <a:latin typeface="Times New Roman" panose="02020603050405020304" pitchFamily="18" charset="0"/>
              <a:cs typeface="Times New Roman" panose="02020603050405020304" pitchFamily="18" charset="0"/>
            </a:endParaRPr>
          </a:p>
        </p:txBody>
      </p:sp>
      <p:sp>
        <p:nvSpPr>
          <p:cNvPr id="11" name="TextBox 10"/>
          <p:cNvSpPr txBox="1"/>
          <p:nvPr/>
        </p:nvSpPr>
        <p:spPr>
          <a:xfrm>
            <a:off x="4193090" y="5931559"/>
            <a:ext cx="7603958" cy="707886"/>
          </a:xfrm>
          <a:prstGeom prst="rect">
            <a:avLst/>
          </a:prstGeom>
          <a:noFill/>
        </p:spPr>
        <p:txBody>
          <a:bodyPr wrap="square" rtlCol="0">
            <a:spAutoFit/>
          </a:bodyPr>
          <a:lstStyle/>
          <a:p>
            <a:pPr algn="r"/>
            <a:r>
              <a:rPr lang="en-US" sz="2000" dirty="0" smtClean="0">
                <a:solidFill>
                  <a:schemeClr val="bg1">
                    <a:lumMod val="50000"/>
                  </a:schemeClr>
                </a:solidFill>
              </a:rPr>
              <a:t>Undergraduate Final Year Project Presentation</a:t>
            </a:r>
          </a:p>
          <a:p>
            <a:pPr algn="r"/>
            <a:r>
              <a:rPr lang="en-US" sz="2000" dirty="0" smtClean="0">
                <a:solidFill>
                  <a:schemeClr val="bg1">
                    <a:lumMod val="50000"/>
                  </a:schemeClr>
                </a:solidFill>
              </a:rPr>
              <a:t>Dated: </a:t>
            </a:r>
            <a:r>
              <a:rPr lang="en-US" sz="2000" dirty="0">
                <a:solidFill>
                  <a:schemeClr val="bg1">
                    <a:lumMod val="50000"/>
                  </a:schemeClr>
                </a:solidFill>
              </a:rPr>
              <a:t>7</a:t>
            </a:r>
            <a:r>
              <a:rPr lang="en-US" sz="2000" baseline="30000" dirty="0">
                <a:solidFill>
                  <a:schemeClr val="bg1">
                    <a:lumMod val="50000"/>
                  </a:schemeClr>
                </a:solidFill>
              </a:rPr>
              <a:t>th</a:t>
            </a:r>
            <a:r>
              <a:rPr lang="en-US" sz="2000" dirty="0">
                <a:solidFill>
                  <a:schemeClr val="bg1">
                    <a:lumMod val="50000"/>
                  </a:schemeClr>
                </a:solidFill>
              </a:rPr>
              <a:t> November, </a:t>
            </a:r>
            <a:r>
              <a:rPr lang="en-US" sz="2000" dirty="0" smtClean="0">
                <a:solidFill>
                  <a:schemeClr val="bg1">
                    <a:lumMod val="50000"/>
                  </a:schemeClr>
                </a:solidFill>
              </a:rPr>
              <a:t>2016 </a:t>
            </a:r>
            <a:endParaRPr lang="en-US" sz="2000" dirty="0">
              <a:solidFill>
                <a:schemeClr val="bg1">
                  <a:lumMod val="5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4877" y="188954"/>
            <a:ext cx="842171" cy="847135"/>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2285"/>
          <a:stretch/>
        </p:blipFill>
        <p:spPr>
          <a:xfrm>
            <a:off x="746975" y="382137"/>
            <a:ext cx="9640038" cy="5549422"/>
          </a:xfrm>
          <a:prstGeom prst="rect">
            <a:avLst/>
          </a:prstGeom>
        </p:spPr>
      </p:pic>
    </p:spTree>
    <p:extLst>
      <p:ext uri="{BB962C8B-B14F-4D97-AF65-F5344CB8AC3E}">
        <p14:creationId xmlns:p14="http://schemas.microsoft.com/office/powerpoint/2010/main" val="1040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0495" r="95477"/>
          <a:stretch/>
        </p:blipFill>
        <p:spPr>
          <a:xfrm>
            <a:off x="-179544" y="0"/>
            <a:ext cx="630306" cy="6857999"/>
          </a:xfrm>
          <a:prstGeom prst="rect">
            <a:avLst/>
          </a:prstGeom>
        </p:spPr>
      </p:pic>
      <p:sp>
        <p:nvSpPr>
          <p:cNvPr id="8" name="Title 1"/>
          <p:cNvSpPr>
            <a:spLocks noGrp="1"/>
          </p:cNvSpPr>
          <p:nvPr>
            <p:ph type="ctrTitle"/>
          </p:nvPr>
        </p:nvSpPr>
        <p:spPr>
          <a:xfrm>
            <a:off x="746974" y="483119"/>
            <a:ext cx="6387922" cy="758662"/>
          </a:xfrm>
        </p:spPr>
        <p:txBody>
          <a:bodyPr>
            <a:normAutofit fontScale="90000"/>
          </a:bodyPr>
          <a:lstStyle/>
          <a:p>
            <a:r>
              <a:rPr lang="en-US" sz="4800" dirty="0" smtClean="0">
                <a:solidFill>
                  <a:srgbClr val="1E477B"/>
                </a:solidFill>
                <a:latin typeface="Times New Roman" panose="02020603050405020304" pitchFamily="18" charset="0"/>
                <a:cs typeface="Times New Roman" panose="02020603050405020304" pitchFamily="18" charset="0"/>
              </a:rPr>
              <a:t>What we have done so far?:</a:t>
            </a:r>
            <a:endParaRPr lang="en-US" sz="4800" dirty="0">
              <a:solidFill>
                <a:srgbClr val="1E477B"/>
              </a:solidFill>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131573" y="1579431"/>
            <a:ext cx="9749308" cy="40144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Inductive power transmission between transmitting and receiving air core coils at a separation of almost 7-10 cm. (12 V and 9 mA transmission between coils )</a:t>
            </a:r>
          </a:p>
          <a:p>
            <a:pPr marL="457200" indent="-457200" algn="just">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pPr algn="just"/>
            <a:endParaRPr lang="en-US" sz="3200" dirty="0" smtClean="0">
              <a:latin typeface="Times New Roman" panose="02020603050405020304" pitchFamily="18" charset="0"/>
              <a:cs typeface="Times New Roman" panose="02020603050405020304" pitchFamily="18" charset="0"/>
            </a:endParaRPr>
          </a:p>
        </p:txBody>
      </p:sp>
      <p:sp>
        <p:nvSpPr>
          <p:cNvPr id="11" name="TextBox 10"/>
          <p:cNvSpPr txBox="1"/>
          <p:nvPr/>
        </p:nvSpPr>
        <p:spPr>
          <a:xfrm>
            <a:off x="4193090" y="5931559"/>
            <a:ext cx="7603958" cy="707886"/>
          </a:xfrm>
          <a:prstGeom prst="rect">
            <a:avLst/>
          </a:prstGeom>
          <a:noFill/>
        </p:spPr>
        <p:txBody>
          <a:bodyPr wrap="square" rtlCol="0">
            <a:spAutoFit/>
          </a:bodyPr>
          <a:lstStyle/>
          <a:p>
            <a:pPr algn="r"/>
            <a:r>
              <a:rPr lang="en-US" sz="2000" dirty="0" smtClean="0">
                <a:solidFill>
                  <a:schemeClr val="bg1">
                    <a:lumMod val="50000"/>
                  </a:schemeClr>
                </a:solidFill>
              </a:rPr>
              <a:t>Undergraduate Final Year Project Presentation</a:t>
            </a:r>
          </a:p>
          <a:p>
            <a:pPr algn="r"/>
            <a:r>
              <a:rPr lang="en-US" sz="2000" dirty="0" smtClean="0">
                <a:solidFill>
                  <a:schemeClr val="bg1">
                    <a:lumMod val="50000"/>
                  </a:schemeClr>
                </a:solidFill>
              </a:rPr>
              <a:t>Dated: </a:t>
            </a:r>
            <a:r>
              <a:rPr lang="en-US" sz="2000" dirty="0">
                <a:solidFill>
                  <a:schemeClr val="bg1">
                    <a:lumMod val="50000"/>
                  </a:schemeClr>
                </a:solidFill>
              </a:rPr>
              <a:t>7</a:t>
            </a:r>
            <a:r>
              <a:rPr lang="en-US" sz="2000" baseline="30000" dirty="0">
                <a:solidFill>
                  <a:schemeClr val="bg1">
                    <a:lumMod val="50000"/>
                  </a:schemeClr>
                </a:solidFill>
              </a:rPr>
              <a:t>th</a:t>
            </a:r>
            <a:r>
              <a:rPr lang="en-US" sz="2000" dirty="0">
                <a:solidFill>
                  <a:schemeClr val="bg1">
                    <a:lumMod val="50000"/>
                  </a:schemeClr>
                </a:solidFill>
              </a:rPr>
              <a:t> November, </a:t>
            </a:r>
            <a:r>
              <a:rPr lang="en-US" sz="2000" dirty="0" smtClean="0">
                <a:solidFill>
                  <a:schemeClr val="bg1">
                    <a:lumMod val="50000"/>
                  </a:schemeClr>
                </a:solidFill>
              </a:rPr>
              <a:t>2016 </a:t>
            </a:r>
            <a:endParaRPr lang="en-US" sz="2000" dirty="0">
              <a:solidFill>
                <a:schemeClr val="bg1">
                  <a:lumMod val="5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4877" y="188954"/>
            <a:ext cx="842171" cy="84713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1629" y="3057099"/>
            <a:ext cx="9003247" cy="2874460"/>
          </a:xfrm>
          <a:prstGeom prst="rect">
            <a:avLst/>
          </a:prstGeom>
        </p:spPr>
      </p:pic>
    </p:spTree>
    <p:extLst>
      <p:ext uri="{BB962C8B-B14F-4D97-AF65-F5344CB8AC3E}">
        <p14:creationId xmlns:p14="http://schemas.microsoft.com/office/powerpoint/2010/main" val="62067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0495" r="95477"/>
          <a:stretch/>
        </p:blipFill>
        <p:spPr>
          <a:xfrm>
            <a:off x="-179544" y="0"/>
            <a:ext cx="630306" cy="6857999"/>
          </a:xfrm>
          <a:prstGeom prst="rect">
            <a:avLst/>
          </a:prstGeom>
        </p:spPr>
      </p:pic>
      <p:sp>
        <p:nvSpPr>
          <p:cNvPr id="8" name="Title 1"/>
          <p:cNvSpPr>
            <a:spLocks noGrp="1"/>
          </p:cNvSpPr>
          <p:nvPr>
            <p:ph type="ctrTitle"/>
          </p:nvPr>
        </p:nvSpPr>
        <p:spPr>
          <a:xfrm>
            <a:off x="746974" y="483119"/>
            <a:ext cx="4922306" cy="758662"/>
          </a:xfrm>
        </p:spPr>
        <p:txBody>
          <a:bodyPr>
            <a:normAutofit fontScale="90000"/>
          </a:bodyPr>
          <a:lstStyle/>
          <a:p>
            <a:r>
              <a:rPr lang="en-US" sz="4800" dirty="0" smtClean="0">
                <a:solidFill>
                  <a:srgbClr val="1E477B"/>
                </a:solidFill>
                <a:latin typeface="Times New Roman" panose="02020603050405020304" pitchFamily="18" charset="0"/>
                <a:cs typeface="Times New Roman" panose="02020603050405020304" pitchFamily="18" charset="0"/>
              </a:rPr>
              <a:t>Hardware Developed </a:t>
            </a:r>
            <a:endParaRPr lang="en-US" sz="4800" dirty="0">
              <a:solidFill>
                <a:srgbClr val="1E477B"/>
              </a:solidFill>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131573" y="1579431"/>
            <a:ext cx="9749308" cy="40144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3200" dirty="0" smtClean="0">
                <a:latin typeface="Times New Roman" panose="02020603050405020304" pitchFamily="18" charset="0"/>
                <a:cs typeface="Times New Roman" panose="02020603050405020304" pitchFamily="18" charset="0"/>
              </a:rPr>
              <a:t> </a:t>
            </a:r>
          </a:p>
        </p:txBody>
      </p:sp>
      <p:sp>
        <p:nvSpPr>
          <p:cNvPr id="11" name="TextBox 10"/>
          <p:cNvSpPr txBox="1"/>
          <p:nvPr/>
        </p:nvSpPr>
        <p:spPr>
          <a:xfrm>
            <a:off x="4193090" y="5931559"/>
            <a:ext cx="7603958" cy="707886"/>
          </a:xfrm>
          <a:prstGeom prst="rect">
            <a:avLst/>
          </a:prstGeom>
          <a:noFill/>
        </p:spPr>
        <p:txBody>
          <a:bodyPr wrap="square" rtlCol="0">
            <a:spAutoFit/>
          </a:bodyPr>
          <a:lstStyle/>
          <a:p>
            <a:pPr algn="r"/>
            <a:r>
              <a:rPr lang="en-US" sz="2000" dirty="0" smtClean="0">
                <a:solidFill>
                  <a:schemeClr val="bg1">
                    <a:lumMod val="50000"/>
                  </a:schemeClr>
                </a:solidFill>
              </a:rPr>
              <a:t>Undergraduate Final Year Project Presentation</a:t>
            </a:r>
          </a:p>
          <a:p>
            <a:pPr algn="r"/>
            <a:r>
              <a:rPr lang="en-US" sz="2000" dirty="0" smtClean="0">
                <a:solidFill>
                  <a:schemeClr val="bg1">
                    <a:lumMod val="50000"/>
                  </a:schemeClr>
                </a:solidFill>
              </a:rPr>
              <a:t>Dated: </a:t>
            </a:r>
            <a:r>
              <a:rPr lang="en-US" sz="2000" dirty="0">
                <a:solidFill>
                  <a:schemeClr val="bg1">
                    <a:lumMod val="50000"/>
                  </a:schemeClr>
                </a:solidFill>
              </a:rPr>
              <a:t>7</a:t>
            </a:r>
            <a:r>
              <a:rPr lang="en-US" sz="2000" baseline="30000" dirty="0">
                <a:solidFill>
                  <a:schemeClr val="bg1">
                    <a:lumMod val="50000"/>
                  </a:schemeClr>
                </a:solidFill>
              </a:rPr>
              <a:t>th</a:t>
            </a:r>
            <a:r>
              <a:rPr lang="en-US" sz="2000" dirty="0">
                <a:solidFill>
                  <a:schemeClr val="bg1">
                    <a:lumMod val="50000"/>
                  </a:schemeClr>
                </a:solidFill>
              </a:rPr>
              <a:t> November, </a:t>
            </a:r>
            <a:r>
              <a:rPr lang="en-US" sz="2000" dirty="0" smtClean="0">
                <a:solidFill>
                  <a:schemeClr val="bg1">
                    <a:lumMod val="50000"/>
                  </a:schemeClr>
                </a:solidFill>
              </a:rPr>
              <a:t>2016 </a:t>
            </a:r>
            <a:endParaRPr lang="en-US" sz="2000" dirty="0">
              <a:solidFill>
                <a:schemeClr val="bg1">
                  <a:lumMod val="5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4877" y="188954"/>
            <a:ext cx="842171" cy="84713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8127" y="1579431"/>
            <a:ext cx="6761787" cy="4078419"/>
          </a:xfrm>
          <a:prstGeom prst="rect">
            <a:avLst/>
          </a:prstGeom>
        </p:spPr>
      </p:pic>
    </p:spTree>
    <p:extLst>
      <p:ext uri="{BB962C8B-B14F-4D97-AF65-F5344CB8AC3E}">
        <p14:creationId xmlns:p14="http://schemas.microsoft.com/office/powerpoint/2010/main" val="124517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0495" r="95477"/>
          <a:stretch/>
        </p:blipFill>
        <p:spPr>
          <a:xfrm>
            <a:off x="-179544" y="0"/>
            <a:ext cx="630306" cy="6857999"/>
          </a:xfrm>
          <a:prstGeom prst="rect">
            <a:avLst/>
          </a:prstGeom>
        </p:spPr>
      </p:pic>
      <p:sp>
        <p:nvSpPr>
          <p:cNvPr id="8" name="Title 1"/>
          <p:cNvSpPr>
            <a:spLocks noGrp="1"/>
          </p:cNvSpPr>
          <p:nvPr>
            <p:ph type="ctrTitle"/>
          </p:nvPr>
        </p:nvSpPr>
        <p:spPr>
          <a:xfrm>
            <a:off x="746974" y="483119"/>
            <a:ext cx="5259253" cy="758662"/>
          </a:xfrm>
        </p:spPr>
        <p:txBody>
          <a:bodyPr>
            <a:normAutofit/>
          </a:bodyPr>
          <a:lstStyle/>
          <a:p>
            <a:r>
              <a:rPr lang="en-US" sz="4800" dirty="0" smtClean="0">
                <a:solidFill>
                  <a:srgbClr val="1E477B"/>
                </a:solidFill>
                <a:latin typeface="Times New Roman" panose="02020603050405020304" pitchFamily="18" charset="0"/>
                <a:cs typeface="Times New Roman" panose="02020603050405020304" pitchFamily="18" charset="0"/>
              </a:rPr>
              <a:t>Future Deliverables</a:t>
            </a:r>
            <a:endParaRPr lang="en-US" sz="4800" dirty="0">
              <a:solidFill>
                <a:srgbClr val="1E477B"/>
              </a:solidFill>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131573" y="1579431"/>
            <a:ext cx="9749308" cy="40144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Generating a refined 3D model from multiple pictures of the scene.</a:t>
            </a:r>
          </a:p>
          <a:p>
            <a:pPr marL="457200" indent="-457200" algn="just">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Implementation of SLAM Algorithm to estimate indoor environment and position for autonomous flight.</a:t>
            </a:r>
          </a:p>
          <a:p>
            <a:pPr marL="457200" indent="-457200" algn="just">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Achieving </a:t>
            </a:r>
            <a:r>
              <a:rPr lang="en-US" sz="3200" dirty="0">
                <a:latin typeface="Times New Roman" panose="02020603050405020304" pitchFamily="18" charset="0"/>
                <a:cs typeface="Times New Roman" panose="02020603050405020304" pitchFamily="18" charset="0"/>
              </a:rPr>
              <a:t>at least 2A current at the receiving end of Wireless Charging Circuitry.</a:t>
            </a:r>
            <a:endParaRPr lang="en-US" sz="3200" dirty="0" smtClean="0">
              <a:latin typeface="Times New Roman" panose="02020603050405020304" pitchFamily="18" charset="0"/>
              <a:cs typeface="Times New Roman" panose="02020603050405020304" pitchFamily="18" charset="0"/>
            </a:endParaRPr>
          </a:p>
        </p:txBody>
      </p:sp>
      <p:sp>
        <p:nvSpPr>
          <p:cNvPr id="11" name="TextBox 10"/>
          <p:cNvSpPr txBox="1"/>
          <p:nvPr/>
        </p:nvSpPr>
        <p:spPr>
          <a:xfrm>
            <a:off x="4193090" y="5931559"/>
            <a:ext cx="7603958" cy="707886"/>
          </a:xfrm>
          <a:prstGeom prst="rect">
            <a:avLst/>
          </a:prstGeom>
          <a:noFill/>
        </p:spPr>
        <p:txBody>
          <a:bodyPr wrap="square" rtlCol="0">
            <a:spAutoFit/>
          </a:bodyPr>
          <a:lstStyle/>
          <a:p>
            <a:pPr algn="r"/>
            <a:r>
              <a:rPr lang="en-US" sz="2000" dirty="0" smtClean="0">
                <a:solidFill>
                  <a:schemeClr val="bg1">
                    <a:lumMod val="50000"/>
                  </a:schemeClr>
                </a:solidFill>
              </a:rPr>
              <a:t>Undergraduate Final Year Project Presentation</a:t>
            </a:r>
          </a:p>
          <a:p>
            <a:pPr algn="r"/>
            <a:r>
              <a:rPr lang="en-US" sz="2000" dirty="0" smtClean="0">
                <a:solidFill>
                  <a:schemeClr val="bg1">
                    <a:lumMod val="50000"/>
                  </a:schemeClr>
                </a:solidFill>
              </a:rPr>
              <a:t>Dated: </a:t>
            </a:r>
            <a:r>
              <a:rPr lang="en-US" sz="2000" dirty="0">
                <a:solidFill>
                  <a:schemeClr val="bg1">
                    <a:lumMod val="50000"/>
                  </a:schemeClr>
                </a:solidFill>
              </a:rPr>
              <a:t>7</a:t>
            </a:r>
            <a:r>
              <a:rPr lang="en-US" sz="2000" baseline="30000" dirty="0">
                <a:solidFill>
                  <a:schemeClr val="bg1">
                    <a:lumMod val="50000"/>
                  </a:schemeClr>
                </a:solidFill>
              </a:rPr>
              <a:t>th</a:t>
            </a:r>
            <a:r>
              <a:rPr lang="en-US" sz="2000" dirty="0">
                <a:solidFill>
                  <a:schemeClr val="bg1">
                    <a:lumMod val="50000"/>
                  </a:schemeClr>
                </a:solidFill>
              </a:rPr>
              <a:t> November, </a:t>
            </a:r>
            <a:r>
              <a:rPr lang="en-US" sz="2000" dirty="0" smtClean="0">
                <a:solidFill>
                  <a:schemeClr val="bg1">
                    <a:lumMod val="50000"/>
                  </a:schemeClr>
                </a:solidFill>
              </a:rPr>
              <a:t>2016 </a:t>
            </a:r>
            <a:endParaRPr lang="en-US" sz="2000" dirty="0">
              <a:solidFill>
                <a:schemeClr val="bg1">
                  <a:lumMod val="5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4877" y="188954"/>
            <a:ext cx="842171" cy="847135"/>
          </a:xfrm>
          <a:prstGeom prst="rect">
            <a:avLst/>
          </a:prstGeom>
        </p:spPr>
      </p:pic>
    </p:spTree>
    <p:extLst>
      <p:ext uri="{BB962C8B-B14F-4D97-AF65-F5344CB8AC3E}">
        <p14:creationId xmlns:p14="http://schemas.microsoft.com/office/powerpoint/2010/main" val="124517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0495" r="95477"/>
          <a:stretch/>
        </p:blipFill>
        <p:spPr>
          <a:xfrm>
            <a:off x="-179544" y="0"/>
            <a:ext cx="630306" cy="6857999"/>
          </a:xfrm>
          <a:prstGeom prst="rect">
            <a:avLst/>
          </a:prstGeom>
        </p:spPr>
      </p:pic>
      <p:sp>
        <p:nvSpPr>
          <p:cNvPr id="8" name="Title 1"/>
          <p:cNvSpPr>
            <a:spLocks noGrp="1"/>
          </p:cNvSpPr>
          <p:nvPr>
            <p:ph type="ctrTitle"/>
          </p:nvPr>
        </p:nvSpPr>
        <p:spPr>
          <a:xfrm>
            <a:off x="746975" y="483119"/>
            <a:ext cx="3252001" cy="758662"/>
          </a:xfrm>
        </p:spPr>
        <p:txBody>
          <a:bodyPr>
            <a:normAutofit/>
          </a:bodyPr>
          <a:lstStyle/>
          <a:p>
            <a:r>
              <a:rPr lang="en-US" sz="4800" dirty="0" smtClean="0">
                <a:solidFill>
                  <a:srgbClr val="1E477B"/>
                </a:solidFill>
                <a:latin typeface="Times New Roman" panose="02020603050405020304" pitchFamily="18" charset="0"/>
                <a:cs typeface="Times New Roman" panose="02020603050405020304" pitchFamily="18" charset="0"/>
              </a:rPr>
              <a:t>Gantt Chart</a:t>
            </a:r>
            <a:endParaRPr lang="en-US" sz="4800" dirty="0">
              <a:solidFill>
                <a:srgbClr val="1E477B"/>
              </a:solidFill>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131573" y="1579431"/>
            <a:ext cx="9749308" cy="40144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3200" dirty="0" smtClean="0">
              <a:latin typeface="Times New Roman" panose="02020603050405020304" pitchFamily="18" charset="0"/>
              <a:cs typeface="Times New Roman" panose="02020603050405020304" pitchFamily="18" charset="0"/>
            </a:endParaRPr>
          </a:p>
        </p:txBody>
      </p:sp>
      <p:sp>
        <p:nvSpPr>
          <p:cNvPr id="11" name="TextBox 10"/>
          <p:cNvSpPr txBox="1"/>
          <p:nvPr/>
        </p:nvSpPr>
        <p:spPr>
          <a:xfrm>
            <a:off x="4193090" y="5931559"/>
            <a:ext cx="7603958" cy="707886"/>
          </a:xfrm>
          <a:prstGeom prst="rect">
            <a:avLst/>
          </a:prstGeom>
          <a:noFill/>
        </p:spPr>
        <p:txBody>
          <a:bodyPr wrap="square" rtlCol="0">
            <a:spAutoFit/>
          </a:bodyPr>
          <a:lstStyle/>
          <a:p>
            <a:pPr algn="r"/>
            <a:r>
              <a:rPr lang="en-US" sz="2000" dirty="0" smtClean="0">
                <a:solidFill>
                  <a:schemeClr val="bg1">
                    <a:lumMod val="50000"/>
                  </a:schemeClr>
                </a:solidFill>
              </a:rPr>
              <a:t>Undergraduate Final Year Project Presentation</a:t>
            </a:r>
          </a:p>
          <a:p>
            <a:pPr algn="r"/>
            <a:r>
              <a:rPr lang="en-US" sz="2000" dirty="0" smtClean="0">
                <a:solidFill>
                  <a:schemeClr val="bg1">
                    <a:lumMod val="50000"/>
                  </a:schemeClr>
                </a:solidFill>
              </a:rPr>
              <a:t>Dated: </a:t>
            </a:r>
            <a:r>
              <a:rPr lang="en-US" sz="2000" dirty="0">
                <a:solidFill>
                  <a:schemeClr val="bg1">
                    <a:lumMod val="50000"/>
                  </a:schemeClr>
                </a:solidFill>
              </a:rPr>
              <a:t>7</a:t>
            </a:r>
            <a:r>
              <a:rPr lang="en-US" sz="2000" baseline="30000" dirty="0">
                <a:solidFill>
                  <a:schemeClr val="bg1">
                    <a:lumMod val="50000"/>
                  </a:schemeClr>
                </a:solidFill>
              </a:rPr>
              <a:t>th</a:t>
            </a:r>
            <a:r>
              <a:rPr lang="en-US" sz="2000" dirty="0">
                <a:solidFill>
                  <a:schemeClr val="bg1">
                    <a:lumMod val="50000"/>
                  </a:schemeClr>
                </a:solidFill>
              </a:rPr>
              <a:t> November, </a:t>
            </a:r>
            <a:r>
              <a:rPr lang="en-US" sz="2000" dirty="0" smtClean="0">
                <a:solidFill>
                  <a:schemeClr val="bg1">
                    <a:lumMod val="50000"/>
                  </a:schemeClr>
                </a:solidFill>
              </a:rPr>
              <a:t>2016 </a:t>
            </a:r>
            <a:endParaRPr lang="en-US" sz="2000" dirty="0">
              <a:solidFill>
                <a:schemeClr val="bg1">
                  <a:lumMod val="5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4877" y="188954"/>
            <a:ext cx="842171" cy="84713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7562" y="1749825"/>
            <a:ext cx="10058400" cy="3844084"/>
          </a:xfrm>
          <a:prstGeom prst="rect">
            <a:avLst/>
          </a:prstGeom>
        </p:spPr>
      </p:pic>
    </p:spTree>
    <p:extLst>
      <p:ext uri="{BB962C8B-B14F-4D97-AF65-F5344CB8AC3E}">
        <p14:creationId xmlns:p14="http://schemas.microsoft.com/office/powerpoint/2010/main" val="220689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0495" r="95477"/>
          <a:stretch/>
        </p:blipFill>
        <p:spPr>
          <a:xfrm>
            <a:off x="-179544" y="0"/>
            <a:ext cx="630306" cy="6857999"/>
          </a:xfrm>
          <a:prstGeom prst="rect">
            <a:avLst/>
          </a:prstGeom>
        </p:spPr>
      </p:pic>
      <p:sp>
        <p:nvSpPr>
          <p:cNvPr id="8" name="Title 1"/>
          <p:cNvSpPr>
            <a:spLocks noGrp="1"/>
          </p:cNvSpPr>
          <p:nvPr>
            <p:ph type="ctrTitle"/>
          </p:nvPr>
        </p:nvSpPr>
        <p:spPr>
          <a:xfrm>
            <a:off x="746975" y="483119"/>
            <a:ext cx="3044737" cy="758662"/>
          </a:xfrm>
        </p:spPr>
        <p:txBody>
          <a:bodyPr>
            <a:normAutofit/>
          </a:bodyPr>
          <a:lstStyle/>
          <a:p>
            <a:r>
              <a:rPr lang="en-US" sz="4800" dirty="0" smtClean="0">
                <a:solidFill>
                  <a:srgbClr val="1E477B"/>
                </a:solidFill>
                <a:latin typeface="Times New Roman" panose="02020603050405020304" pitchFamily="18" charset="0"/>
                <a:cs typeface="Times New Roman" panose="02020603050405020304" pitchFamily="18" charset="0"/>
              </a:rPr>
              <a:t>References</a:t>
            </a:r>
            <a:endParaRPr lang="en-US" sz="4800" dirty="0">
              <a:solidFill>
                <a:srgbClr val="1E477B"/>
              </a:solidFill>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131573" y="1579431"/>
            <a:ext cx="9749308" cy="40144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3200" dirty="0" smtClean="0"/>
              <a:t>[1] D</a:t>
            </a:r>
            <a:r>
              <a:rPr lang="en-US" sz="3200" dirty="0"/>
              <a:t>. Baggio, S. Emami, M. Escrivá and N. Mahmood, Mastering OpenCV with Practical Computer Vision Projects, Birmingham: PACKT Publishing Ltd., 2012. </a:t>
            </a:r>
            <a:r>
              <a:rPr lang="en-US" sz="3200" dirty="0" smtClean="0">
                <a:latin typeface="Times New Roman" panose="02020603050405020304" pitchFamily="18" charset="0"/>
                <a:cs typeface="Times New Roman" panose="02020603050405020304" pitchFamily="18" charset="0"/>
              </a:rPr>
              <a:t>Books</a:t>
            </a:r>
          </a:p>
          <a:p>
            <a:pPr algn="just"/>
            <a:r>
              <a:rPr lang="en-US" sz="3200" dirty="0" smtClean="0">
                <a:latin typeface="Times New Roman" panose="02020603050405020304" pitchFamily="18" charset="0"/>
                <a:cs typeface="Times New Roman" panose="02020603050405020304" pitchFamily="18" charset="0"/>
              </a:rPr>
              <a:t>[2] </a:t>
            </a:r>
            <a:r>
              <a:rPr lang="en-US" sz="3200" dirty="0"/>
              <a:t>"GIS LOUNGE," [Online]. Available: https://www.gislounge.com/robotic-mapping-simultaneous-localization-and-mapping-slam/. [Accessed 2016</a:t>
            </a:r>
            <a:r>
              <a:rPr lang="en-US" sz="3200" dirty="0" smtClean="0"/>
              <a:t>].</a:t>
            </a:r>
          </a:p>
          <a:p>
            <a:pPr algn="just"/>
            <a:r>
              <a:rPr lang="en-US" sz="3200" dirty="0" smtClean="0">
                <a:latin typeface="Times New Roman" panose="02020603050405020304" pitchFamily="18" charset="0"/>
                <a:cs typeface="Times New Roman" panose="02020603050405020304" pitchFamily="18" charset="0"/>
              </a:rPr>
              <a:t>[3] </a:t>
            </a:r>
            <a:r>
              <a:rPr lang="en-US" sz="3200" dirty="0" smtClean="0"/>
              <a:t>"GitHub," </a:t>
            </a:r>
            <a:r>
              <a:rPr lang="en-US" sz="3200" dirty="0"/>
              <a:t>[Online]. Available: https://github.com/. [Accessed 2016].</a:t>
            </a:r>
            <a:endParaRPr lang="en-US" sz="3200" dirty="0">
              <a:latin typeface="Times New Roman" panose="02020603050405020304" pitchFamily="18" charset="0"/>
              <a:cs typeface="Times New Roman" panose="02020603050405020304" pitchFamily="18" charset="0"/>
            </a:endParaRPr>
          </a:p>
          <a:p>
            <a:pPr algn="just"/>
            <a:endParaRPr lang="en-US" sz="3200" dirty="0" smtClean="0">
              <a:latin typeface="Times New Roman" panose="02020603050405020304" pitchFamily="18" charset="0"/>
              <a:cs typeface="Times New Roman" panose="02020603050405020304" pitchFamily="18" charset="0"/>
            </a:endParaRPr>
          </a:p>
        </p:txBody>
      </p:sp>
      <p:sp>
        <p:nvSpPr>
          <p:cNvPr id="11" name="TextBox 10"/>
          <p:cNvSpPr txBox="1"/>
          <p:nvPr/>
        </p:nvSpPr>
        <p:spPr>
          <a:xfrm>
            <a:off x="4193090" y="5931559"/>
            <a:ext cx="7603958" cy="707886"/>
          </a:xfrm>
          <a:prstGeom prst="rect">
            <a:avLst/>
          </a:prstGeom>
          <a:noFill/>
        </p:spPr>
        <p:txBody>
          <a:bodyPr wrap="square" rtlCol="0">
            <a:spAutoFit/>
          </a:bodyPr>
          <a:lstStyle/>
          <a:p>
            <a:pPr algn="r"/>
            <a:r>
              <a:rPr lang="en-US" sz="2000" dirty="0" smtClean="0">
                <a:solidFill>
                  <a:schemeClr val="bg1">
                    <a:lumMod val="50000"/>
                  </a:schemeClr>
                </a:solidFill>
              </a:rPr>
              <a:t>Undergraduate Final Year Project Presentation</a:t>
            </a:r>
          </a:p>
          <a:p>
            <a:pPr algn="r"/>
            <a:r>
              <a:rPr lang="en-US" sz="2000" dirty="0" smtClean="0">
                <a:solidFill>
                  <a:schemeClr val="bg1">
                    <a:lumMod val="50000"/>
                  </a:schemeClr>
                </a:solidFill>
              </a:rPr>
              <a:t>Dated: </a:t>
            </a:r>
            <a:r>
              <a:rPr lang="en-US" sz="2000" dirty="0">
                <a:solidFill>
                  <a:schemeClr val="bg1">
                    <a:lumMod val="50000"/>
                  </a:schemeClr>
                </a:solidFill>
              </a:rPr>
              <a:t>7</a:t>
            </a:r>
            <a:r>
              <a:rPr lang="en-US" sz="2000" baseline="30000" dirty="0">
                <a:solidFill>
                  <a:schemeClr val="bg1">
                    <a:lumMod val="50000"/>
                  </a:schemeClr>
                </a:solidFill>
              </a:rPr>
              <a:t>th</a:t>
            </a:r>
            <a:r>
              <a:rPr lang="en-US" sz="2000" dirty="0">
                <a:solidFill>
                  <a:schemeClr val="bg1">
                    <a:lumMod val="50000"/>
                  </a:schemeClr>
                </a:solidFill>
              </a:rPr>
              <a:t> November, </a:t>
            </a:r>
            <a:r>
              <a:rPr lang="en-US" sz="2000" dirty="0" smtClean="0">
                <a:solidFill>
                  <a:schemeClr val="bg1">
                    <a:lumMod val="50000"/>
                  </a:schemeClr>
                </a:solidFill>
              </a:rPr>
              <a:t>2016 </a:t>
            </a:r>
            <a:endParaRPr lang="en-US" sz="2000" dirty="0">
              <a:solidFill>
                <a:schemeClr val="bg1">
                  <a:lumMod val="5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4877" y="188954"/>
            <a:ext cx="842171" cy="847135"/>
          </a:xfrm>
          <a:prstGeom prst="rect">
            <a:avLst/>
          </a:prstGeom>
        </p:spPr>
      </p:pic>
    </p:spTree>
    <p:extLst>
      <p:ext uri="{BB962C8B-B14F-4D97-AF65-F5344CB8AC3E}">
        <p14:creationId xmlns:p14="http://schemas.microsoft.com/office/powerpoint/2010/main" val="220689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0495" r="95477"/>
          <a:stretch/>
        </p:blipFill>
        <p:spPr>
          <a:xfrm>
            <a:off x="-179544" y="0"/>
            <a:ext cx="630306" cy="6857999"/>
          </a:xfrm>
          <a:prstGeom prst="rect">
            <a:avLst/>
          </a:prstGeom>
        </p:spPr>
      </p:pic>
      <p:sp>
        <p:nvSpPr>
          <p:cNvPr id="8" name="Title 1"/>
          <p:cNvSpPr>
            <a:spLocks noGrp="1"/>
          </p:cNvSpPr>
          <p:nvPr>
            <p:ph type="ctrTitle"/>
          </p:nvPr>
        </p:nvSpPr>
        <p:spPr>
          <a:xfrm>
            <a:off x="746974" y="483119"/>
            <a:ext cx="4885385" cy="758662"/>
          </a:xfrm>
        </p:spPr>
        <p:txBody>
          <a:bodyPr>
            <a:normAutofit/>
          </a:bodyPr>
          <a:lstStyle/>
          <a:p>
            <a:r>
              <a:rPr lang="en-US" sz="4800" dirty="0" smtClean="0">
                <a:solidFill>
                  <a:srgbClr val="1E477B"/>
                </a:solidFill>
                <a:latin typeface="Times New Roman" panose="02020603050405020304" pitchFamily="18" charset="0"/>
                <a:cs typeface="Times New Roman" panose="02020603050405020304" pitchFamily="18" charset="0"/>
              </a:rPr>
              <a:t>Team Introduction</a:t>
            </a:r>
            <a:endParaRPr lang="en-US" sz="4800" dirty="0">
              <a:solidFill>
                <a:srgbClr val="1E477B"/>
              </a:solidFill>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217433" y="1929856"/>
            <a:ext cx="5303949" cy="13852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smtClean="0">
                <a:latin typeface="Times New Roman" panose="02020603050405020304" pitchFamily="18" charset="0"/>
                <a:cs typeface="Times New Roman" panose="02020603050405020304" pitchFamily="18" charset="0"/>
              </a:rPr>
              <a:t>Muhammad </a:t>
            </a:r>
            <a:r>
              <a:rPr lang="en-US" dirty="0" err="1" smtClean="0">
                <a:latin typeface="Times New Roman" panose="02020603050405020304" pitchFamily="18" charset="0"/>
                <a:cs typeface="Times New Roman" panose="02020603050405020304" pitchFamily="18" charset="0"/>
              </a:rPr>
              <a:t>Ayaz</a:t>
            </a:r>
            <a:r>
              <a:rPr lang="en-US" dirty="0" smtClean="0">
                <a:latin typeface="Times New Roman" panose="02020603050405020304" pitchFamily="18" charset="0"/>
                <a:cs typeface="Times New Roman" panose="02020603050405020304" pitchFamily="18" charset="0"/>
              </a:rPr>
              <a:t> Qureshi (Team Leader)</a:t>
            </a:r>
          </a:p>
          <a:p>
            <a:pPr algn="l"/>
            <a:r>
              <a:rPr lang="en-US" dirty="0" smtClean="0">
                <a:solidFill>
                  <a:schemeClr val="bg1">
                    <a:lumMod val="50000"/>
                  </a:schemeClr>
                </a:solidFill>
                <a:latin typeface="Times New Roman" panose="02020603050405020304" pitchFamily="18" charset="0"/>
                <a:cs typeface="Times New Roman" panose="02020603050405020304" pitchFamily="18" charset="0"/>
              </a:rPr>
              <a:t>2013-EE-027</a:t>
            </a:r>
          </a:p>
          <a:p>
            <a:pPr algn="l"/>
            <a:r>
              <a:rPr lang="en-US" dirty="0" smtClean="0">
                <a:solidFill>
                  <a:schemeClr val="bg1">
                    <a:lumMod val="50000"/>
                  </a:schemeClr>
                </a:solidFill>
                <a:latin typeface="Times New Roman" panose="02020603050405020304" pitchFamily="18" charset="0"/>
                <a:cs typeface="Times New Roman" panose="02020603050405020304" pitchFamily="18" charset="0"/>
              </a:rPr>
              <a:t>Specialization: Power</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193090" y="5931559"/>
            <a:ext cx="7603958" cy="1015663"/>
          </a:xfrm>
          <a:prstGeom prst="rect">
            <a:avLst/>
          </a:prstGeom>
          <a:noFill/>
        </p:spPr>
        <p:txBody>
          <a:bodyPr wrap="square" rtlCol="0">
            <a:spAutoFit/>
          </a:bodyPr>
          <a:lstStyle/>
          <a:p>
            <a:pPr algn="r"/>
            <a:r>
              <a:rPr lang="en-US" sz="2000" dirty="0" smtClean="0">
                <a:solidFill>
                  <a:schemeClr val="bg1">
                    <a:lumMod val="50000"/>
                  </a:schemeClr>
                </a:solidFill>
              </a:rPr>
              <a:t>Undergraduate Final Year Project Presentation</a:t>
            </a:r>
          </a:p>
          <a:p>
            <a:pPr algn="r"/>
            <a:r>
              <a:rPr lang="en-US" sz="2000" dirty="0" smtClean="0">
                <a:solidFill>
                  <a:schemeClr val="bg1">
                    <a:lumMod val="50000"/>
                  </a:schemeClr>
                </a:solidFill>
              </a:rPr>
              <a:t>Dated: </a:t>
            </a:r>
            <a:r>
              <a:rPr lang="en-US" sz="2000" dirty="0">
                <a:solidFill>
                  <a:schemeClr val="bg1">
                    <a:lumMod val="50000"/>
                  </a:schemeClr>
                </a:solidFill>
              </a:rPr>
              <a:t>7</a:t>
            </a:r>
            <a:r>
              <a:rPr lang="en-US" sz="2000" baseline="30000" dirty="0">
                <a:solidFill>
                  <a:schemeClr val="bg1">
                    <a:lumMod val="50000"/>
                  </a:schemeClr>
                </a:solidFill>
              </a:rPr>
              <a:t>th</a:t>
            </a:r>
            <a:r>
              <a:rPr lang="en-US" sz="2000" dirty="0">
                <a:solidFill>
                  <a:schemeClr val="bg1">
                    <a:lumMod val="50000"/>
                  </a:schemeClr>
                </a:solidFill>
              </a:rPr>
              <a:t> November, 2016 </a:t>
            </a:r>
          </a:p>
          <a:p>
            <a:pPr algn="r"/>
            <a:endParaRPr lang="en-US" sz="2000" dirty="0">
              <a:solidFill>
                <a:schemeClr val="bg1">
                  <a:lumMod val="50000"/>
                </a:schemeClr>
              </a:solidFill>
            </a:endParaRPr>
          </a:p>
        </p:txBody>
      </p:sp>
      <p:sp>
        <p:nvSpPr>
          <p:cNvPr id="17" name="Subtitle 2"/>
          <p:cNvSpPr txBox="1">
            <a:spLocks/>
          </p:cNvSpPr>
          <p:nvPr/>
        </p:nvSpPr>
        <p:spPr>
          <a:xfrm>
            <a:off x="1217433" y="3726212"/>
            <a:ext cx="5303949" cy="13852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smtClean="0">
                <a:latin typeface="Times New Roman" panose="02020603050405020304" pitchFamily="18" charset="0"/>
                <a:cs typeface="Times New Roman" panose="02020603050405020304" pitchFamily="18" charset="0"/>
              </a:rPr>
              <a:t>Wajid Ali</a:t>
            </a:r>
          </a:p>
          <a:p>
            <a:pPr algn="l"/>
            <a:r>
              <a:rPr lang="en-US" dirty="0" smtClean="0">
                <a:solidFill>
                  <a:schemeClr val="bg1">
                    <a:lumMod val="50000"/>
                  </a:schemeClr>
                </a:solidFill>
                <a:latin typeface="Times New Roman" panose="02020603050405020304" pitchFamily="18" charset="0"/>
                <a:cs typeface="Times New Roman" panose="02020603050405020304" pitchFamily="18" charset="0"/>
              </a:rPr>
              <a:t>2013-EE-035</a:t>
            </a:r>
          </a:p>
          <a:p>
            <a:pPr algn="l"/>
            <a:r>
              <a:rPr lang="en-US" dirty="0" smtClean="0">
                <a:solidFill>
                  <a:schemeClr val="bg1">
                    <a:lumMod val="50000"/>
                  </a:schemeClr>
                </a:solidFill>
                <a:latin typeface="Times New Roman" panose="02020603050405020304" pitchFamily="18" charset="0"/>
                <a:cs typeface="Times New Roman" panose="02020603050405020304" pitchFamily="18" charset="0"/>
              </a:rPr>
              <a:t>Specialization: Power	</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8" name="Subtitle 2"/>
          <p:cNvSpPr txBox="1">
            <a:spLocks/>
          </p:cNvSpPr>
          <p:nvPr/>
        </p:nvSpPr>
        <p:spPr>
          <a:xfrm>
            <a:off x="6977442" y="1858289"/>
            <a:ext cx="5303949" cy="13852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smtClean="0">
                <a:latin typeface="Times New Roman" panose="02020603050405020304" pitchFamily="18" charset="0"/>
                <a:cs typeface="Times New Roman" panose="02020603050405020304" pitchFamily="18" charset="0"/>
              </a:rPr>
              <a:t>Muhammad Ismail </a:t>
            </a:r>
            <a:r>
              <a:rPr lang="en-US" dirty="0" err="1" smtClean="0">
                <a:latin typeface="Times New Roman" panose="02020603050405020304" pitchFamily="18" charset="0"/>
                <a:cs typeface="Times New Roman" panose="02020603050405020304" pitchFamily="18" charset="0"/>
              </a:rPr>
              <a:t>Saleem</a:t>
            </a:r>
            <a:endParaRPr lang="en-US" dirty="0" smtClean="0">
              <a:latin typeface="Times New Roman" panose="02020603050405020304" pitchFamily="18" charset="0"/>
              <a:cs typeface="Times New Roman" panose="02020603050405020304" pitchFamily="18" charset="0"/>
            </a:endParaRPr>
          </a:p>
          <a:p>
            <a:pPr algn="l"/>
            <a:r>
              <a:rPr lang="en-US" dirty="0" smtClean="0">
                <a:solidFill>
                  <a:schemeClr val="bg1">
                    <a:lumMod val="50000"/>
                  </a:schemeClr>
                </a:solidFill>
                <a:latin typeface="Times New Roman" panose="02020603050405020304" pitchFamily="18" charset="0"/>
                <a:cs typeface="Times New Roman" panose="02020603050405020304" pitchFamily="18" charset="0"/>
              </a:rPr>
              <a:t>2013-EE-029</a:t>
            </a:r>
          </a:p>
          <a:p>
            <a:pPr algn="l"/>
            <a:r>
              <a:rPr lang="en-US" dirty="0" smtClean="0">
                <a:solidFill>
                  <a:schemeClr val="bg1">
                    <a:lumMod val="50000"/>
                  </a:schemeClr>
                </a:solidFill>
                <a:latin typeface="Times New Roman" panose="02020603050405020304" pitchFamily="18" charset="0"/>
                <a:cs typeface="Times New Roman" panose="02020603050405020304" pitchFamily="18" charset="0"/>
              </a:rPr>
              <a:t>Specialization: Power</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9" name="Subtitle 2"/>
          <p:cNvSpPr txBox="1">
            <a:spLocks/>
          </p:cNvSpPr>
          <p:nvPr/>
        </p:nvSpPr>
        <p:spPr>
          <a:xfrm>
            <a:off x="6977441" y="3724103"/>
            <a:ext cx="5303949" cy="13852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err="1" smtClean="0">
                <a:latin typeface="Times New Roman" panose="02020603050405020304" pitchFamily="18" charset="0"/>
                <a:cs typeface="Times New Roman" panose="02020603050405020304" pitchFamily="18" charset="0"/>
              </a:rPr>
              <a:t>Hummad</a:t>
            </a:r>
            <a:r>
              <a:rPr lang="en-US" dirty="0" smtClean="0">
                <a:latin typeface="Times New Roman" panose="02020603050405020304" pitchFamily="18" charset="0"/>
                <a:cs typeface="Times New Roman" panose="02020603050405020304" pitchFamily="18" charset="0"/>
              </a:rPr>
              <a:t> Ahmad </a:t>
            </a:r>
            <a:r>
              <a:rPr lang="en-US" dirty="0" err="1" smtClean="0">
                <a:latin typeface="Times New Roman" panose="02020603050405020304" pitchFamily="18" charset="0"/>
                <a:cs typeface="Times New Roman" panose="02020603050405020304" pitchFamily="18" charset="0"/>
              </a:rPr>
              <a:t>Usmani</a:t>
            </a:r>
            <a:endParaRPr lang="en-US" dirty="0" smtClean="0">
              <a:latin typeface="Times New Roman" panose="02020603050405020304" pitchFamily="18" charset="0"/>
              <a:cs typeface="Times New Roman" panose="02020603050405020304" pitchFamily="18" charset="0"/>
            </a:endParaRPr>
          </a:p>
          <a:p>
            <a:pPr algn="l"/>
            <a:r>
              <a:rPr lang="en-US" dirty="0" smtClean="0">
                <a:solidFill>
                  <a:schemeClr val="bg1">
                    <a:lumMod val="50000"/>
                  </a:schemeClr>
                </a:solidFill>
                <a:latin typeface="Times New Roman" panose="02020603050405020304" pitchFamily="18" charset="0"/>
                <a:cs typeface="Times New Roman" panose="02020603050405020304" pitchFamily="18" charset="0"/>
              </a:rPr>
              <a:t>2013-EE-046</a:t>
            </a:r>
          </a:p>
          <a:p>
            <a:pPr algn="l"/>
            <a:r>
              <a:rPr lang="en-US" dirty="0" smtClean="0">
                <a:solidFill>
                  <a:schemeClr val="bg1">
                    <a:lumMod val="50000"/>
                  </a:schemeClr>
                </a:solidFill>
                <a:latin typeface="Times New Roman" panose="02020603050405020304" pitchFamily="18" charset="0"/>
                <a:cs typeface="Times New Roman" panose="02020603050405020304" pitchFamily="18" charset="0"/>
              </a:rPr>
              <a:t>Specialization: Power</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4877" y="188954"/>
            <a:ext cx="842171" cy="847135"/>
          </a:xfrm>
          <a:prstGeom prst="rect">
            <a:avLst/>
          </a:prstGeom>
        </p:spPr>
      </p:pic>
    </p:spTree>
    <p:extLst>
      <p:ext uri="{BB962C8B-B14F-4D97-AF65-F5344CB8AC3E}">
        <p14:creationId xmlns:p14="http://schemas.microsoft.com/office/powerpoint/2010/main" val="14629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0495" r="95477"/>
          <a:stretch/>
        </p:blipFill>
        <p:spPr>
          <a:xfrm>
            <a:off x="-179544" y="0"/>
            <a:ext cx="630306" cy="6857999"/>
          </a:xfrm>
          <a:prstGeom prst="rect">
            <a:avLst/>
          </a:prstGeom>
        </p:spPr>
      </p:pic>
      <p:sp>
        <p:nvSpPr>
          <p:cNvPr id="8" name="Title 1"/>
          <p:cNvSpPr>
            <a:spLocks noGrp="1"/>
          </p:cNvSpPr>
          <p:nvPr>
            <p:ph type="ctrTitle"/>
          </p:nvPr>
        </p:nvSpPr>
        <p:spPr>
          <a:xfrm>
            <a:off x="746974" y="483119"/>
            <a:ext cx="4043967" cy="758662"/>
          </a:xfrm>
        </p:spPr>
        <p:txBody>
          <a:bodyPr>
            <a:normAutofit fontScale="90000"/>
          </a:bodyPr>
          <a:lstStyle/>
          <a:p>
            <a:r>
              <a:rPr lang="en-US" sz="4800" dirty="0" smtClean="0">
                <a:solidFill>
                  <a:srgbClr val="1E477B"/>
                </a:solidFill>
                <a:latin typeface="Times New Roman" panose="02020603050405020304" pitchFamily="18" charset="0"/>
                <a:cs typeface="Times New Roman" panose="02020603050405020304" pitchFamily="18" charset="0"/>
              </a:rPr>
              <a:t>Title Breakdown</a:t>
            </a:r>
            <a:endParaRPr lang="en-US" sz="4800" dirty="0">
              <a:solidFill>
                <a:srgbClr val="1E477B"/>
              </a:solidFill>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131573" y="1579431"/>
            <a:ext cx="9749308" cy="43521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3200" dirty="0" smtClean="0">
                <a:solidFill>
                  <a:schemeClr val="accent5">
                    <a:lumMod val="60000"/>
                    <a:lumOff val="40000"/>
                  </a:schemeClr>
                </a:solidFill>
                <a:latin typeface="Times New Roman" panose="02020603050405020304" pitchFamily="18" charset="0"/>
                <a:cs typeface="Times New Roman" panose="02020603050405020304" pitchFamily="18" charset="0"/>
              </a:rPr>
              <a:t>3D Mapping</a:t>
            </a:r>
          </a:p>
          <a:p>
            <a:pPr marL="457200" indent="-45720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Developing 3D Models from still pictures, taken from above, of the desired area for off-site surveying and future reference.</a:t>
            </a:r>
          </a:p>
          <a:p>
            <a:pPr algn="just"/>
            <a:endParaRPr lang="en-US" sz="2800" dirty="0" smtClean="0">
              <a:latin typeface="Times New Roman" panose="02020603050405020304" pitchFamily="18" charset="0"/>
              <a:cs typeface="Times New Roman" panose="02020603050405020304" pitchFamily="18" charset="0"/>
            </a:endParaRPr>
          </a:p>
          <a:p>
            <a:pPr algn="just"/>
            <a:endParaRPr lang="en-US" sz="3200" dirty="0" smtClean="0">
              <a:latin typeface="Times New Roman" panose="02020603050405020304" pitchFamily="18" charset="0"/>
              <a:cs typeface="Times New Roman" panose="02020603050405020304" pitchFamily="18" charset="0"/>
            </a:endParaRPr>
          </a:p>
          <a:p>
            <a:pPr algn="just"/>
            <a:endParaRPr lang="en-US" sz="3200" dirty="0" smtClean="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193090" y="5931559"/>
            <a:ext cx="7603958" cy="707886"/>
          </a:xfrm>
          <a:prstGeom prst="rect">
            <a:avLst/>
          </a:prstGeom>
          <a:noFill/>
        </p:spPr>
        <p:txBody>
          <a:bodyPr wrap="square" rtlCol="0">
            <a:spAutoFit/>
          </a:bodyPr>
          <a:lstStyle/>
          <a:p>
            <a:pPr algn="r"/>
            <a:r>
              <a:rPr lang="en-US" sz="2000" dirty="0" smtClean="0">
                <a:solidFill>
                  <a:schemeClr val="bg1">
                    <a:lumMod val="50000"/>
                  </a:schemeClr>
                </a:solidFill>
              </a:rPr>
              <a:t>Undergraduate Final Year Project Presentation</a:t>
            </a:r>
          </a:p>
          <a:p>
            <a:pPr algn="r"/>
            <a:r>
              <a:rPr lang="en-US" sz="2000" dirty="0" smtClean="0">
                <a:solidFill>
                  <a:schemeClr val="bg1">
                    <a:lumMod val="50000"/>
                  </a:schemeClr>
                </a:solidFill>
              </a:rPr>
              <a:t>Dated: </a:t>
            </a:r>
            <a:r>
              <a:rPr lang="en-US" sz="2000" dirty="0">
                <a:solidFill>
                  <a:schemeClr val="bg1">
                    <a:lumMod val="50000"/>
                  </a:schemeClr>
                </a:solidFill>
              </a:rPr>
              <a:t>7</a:t>
            </a:r>
            <a:r>
              <a:rPr lang="en-US" sz="2000" baseline="30000" dirty="0">
                <a:solidFill>
                  <a:schemeClr val="bg1">
                    <a:lumMod val="50000"/>
                  </a:schemeClr>
                </a:solidFill>
              </a:rPr>
              <a:t>th</a:t>
            </a:r>
            <a:r>
              <a:rPr lang="en-US" sz="2000" dirty="0">
                <a:solidFill>
                  <a:schemeClr val="bg1">
                    <a:lumMod val="50000"/>
                  </a:schemeClr>
                </a:solidFill>
              </a:rPr>
              <a:t> November, </a:t>
            </a:r>
            <a:r>
              <a:rPr lang="en-US" sz="2000" dirty="0" smtClean="0">
                <a:solidFill>
                  <a:schemeClr val="bg1">
                    <a:lumMod val="50000"/>
                  </a:schemeClr>
                </a:solidFill>
              </a:rPr>
              <a:t>2016 </a:t>
            </a:r>
            <a:endParaRPr lang="en-US" sz="2000" dirty="0">
              <a:solidFill>
                <a:schemeClr val="bg1">
                  <a:lumMod val="5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4877" y="188954"/>
            <a:ext cx="842171" cy="84713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8734" y="2947916"/>
            <a:ext cx="6155141" cy="2811439"/>
          </a:xfrm>
          <a:prstGeom prst="rect">
            <a:avLst/>
          </a:prstGeom>
        </p:spPr>
      </p:pic>
    </p:spTree>
    <p:extLst>
      <p:ext uri="{BB962C8B-B14F-4D97-AF65-F5344CB8AC3E}">
        <p14:creationId xmlns:p14="http://schemas.microsoft.com/office/powerpoint/2010/main" val="82064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0495" r="95477"/>
          <a:stretch/>
        </p:blipFill>
        <p:spPr>
          <a:xfrm>
            <a:off x="-179544" y="0"/>
            <a:ext cx="630306" cy="6857999"/>
          </a:xfrm>
          <a:prstGeom prst="rect">
            <a:avLst/>
          </a:prstGeom>
        </p:spPr>
      </p:pic>
      <p:sp>
        <p:nvSpPr>
          <p:cNvPr id="8" name="Title 1"/>
          <p:cNvSpPr>
            <a:spLocks noGrp="1"/>
          </p:cNvSpPr>
          <p:nvPr>
            <p:ph type="ctrTitle"/>
          </p:nvPr>
        </p:nvSpPr>
        <p:spPr>
          <a:xfrm>
            <a:off x="746974" y="483119"/>
            <a:ext cx="4043967" cy="758662"/>
          </a:xfrm>
        </p:spPr>
        <p:txBody>
          <a:bodyPr>
            <a:normAutofit fontScale="90000"/>
          </a:bodyPr>
          <a:lstStyle/>
          <a:p>
            <a:r>
              <a:rPr lang="en-US" sz="4800" dirty="0" smtClean="0">
                <a:solidFill>
                  <a:srgbClr val="1E477B"/>
                </a:solidFill>
                <a:latin typeface="Times New Roman" panose="02020603050405020304" pitchFamily="18" charset="0"/>
                <a:cs typeface="Times New Roman" panose="02020603050405020304" pitchFamily="18" charset="0"/>
              </a:rPr>
              <a:t>Title Breakdown</a:t>
            </a:r>
            <a:endParaRPr lang="en-US" sz="4800" dirty="0">
              <a:solidFill>
                <a:srgbClr val="1E477B"/>
              </a:solidFill>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131573" y="1579431"/>
            <a:ext cx="9749308" cy="43521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3200" dirty="0" smtClean="0">
                <a:solidFill>
                  <a:schemeClr val="accent5">
                    <a:lumMod val="60000"/>
                    <a:lumOff val="40000"/>
                  </a:schemeClr>
                </a:solidFill>
                <a:latin typeface="Times New Roman" panose="02020603050405020304" pitchFamily="18" charset="0"/>
                <a:cs typeface="Times New Roman" panose="02020603050405020304" pitchFamily="18" charset="0"/>
              </a:rPr>
              <a:t>Inductive Charging</a:t>
            </a:r>
          </a:p>
          <a:p>
            <a:pPr marL="457200" indent="-45720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Enabling the system to be totally independent in terms of power requirements of the system, apart from regular maintenance.</a:t>
            </a:r>
          </a:p>
          <a:p>
            <a:pPr algn="just"/>
            <a:r>
              <a:rPr lang="en-US" sz="3200" dirty="0">
                <a:solidFill>
                  <a:schemeClr val="accent5">
                    <a:lumMod val="60000"/>
                    <a:lumOff val="40000"/>
                  </a:schemeClr>
                </a:solidFill>
                <a:latin typeface="Times New Roman" panose="02020603050405020304" pitchFamily="18" charset="0"/>
                <a:cs typeface="Times New Roman" panose="02020603050405020304" pitchFamily="18" charset="0"/>
              </a:rPr>
              <a:t>Autonomous Flight</a:t>
            </a:r>
            <a:r>
              <a:rPr lang="en-US" sz="3200" dirty="0">
                <a:latin typeface="Times New Roman" panose="02020603050405020304" pitchFamily="18" charset="0"/>
                <a:cs typeface="Times New Roman" panose="02020603050405020304" pitchFamily="18" charset="0"/>
              </a:rPr>
              <a:t> </a:t>
            </a: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Enabling the system to navigate through the environment avoiding any obstacles without any assistance from user-end.</a:t>
            </a:r>
          </a:p>
          <a:p>
            <a:pPr algn="just"/>
            <a:endParaRPr lang="en-US" sz="2800" dirty="0" smtClean="0">
              <a:latin typeface="Times New Roman" panose="02020603050405020304" pitchFamily="18" charset="0"/>
              <a:cs typeface="Times New Roman" panose="02020603050405020304" pitchFamily="18" charset="0"/>
            </a:endParaRPr>
          </a:p>
          <a:p>
            <a:pPr algn="just"/>
            <a:endParaRPr lang="en-US" sz="3200" dirty="0" smtClean="0">
              <a:latin typeface="Times New Roman" panose="02020603050405020304" pitchFamily="18" charset="0"/>
              <a:cs typeface="Times New Roman" panose="02020603050405020304" pitchFamily="18" charset="0"/>
            </a:endParaRPr>
          </a:p>
          <a:p>
            <a:pPr algn="just"/>
            <a:endParaRPr lang="en-US" sz="3200" dirty="0" smtClean="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193090" y="5931559"/>
            <a:ext cx="7603958" cy="707886"/>
          </a:xfrm>
          <a:prstGeom prst="rect">
            <a:avLst/>
          </a:prstGeom>
          <a:noFill/>
        </p:spPr>
        <p:txBody>
          <a:bodyPr wrap="square" rtlCol="0">
            <a:spAutoFit/>
          </a:bodyPr>
          <a:lstStyle/>
          <a:p>
            <a:pPr algn="r"/>
            <a:r>
              <a:rPr lang="en-US" sz="2000" dirty="0" smtClean="0">
                <a:solidFill>
                  <a:schemeClr val="bg1">
                    <a:lumMod val="50000"/>
                  </a:schemeClr>
                </a:solidFill>
              </a:rPr>
              <a:t>Undergraduate Final Year Project Presentation</a:t>
            </a:r>
          </a:p>
          <a:p>
            <a:pPr algn="r"/>
            <a:r>
              <a:rPr lang="en-US" sz="2000" dirty="0" smtClean="0">
                <a:solidFill>
                  <a:schemeClr val="bg1">
                    <a:lumMod val="50000"/>
                  </a:schemeClr>
                </a:solidFill>
              </a:rPr>
              <a:t>Dated: </a:t>
            </a:r>
            <a:r>
              <a:rPr lang="en-US" sz="2000" dirty="0">
                <a:solidFill>
                  <a:schemeClr val="bg1">
                    <a:lumMod val="50000"/>
                  </a:schemeClr>
                </a:solidFill>
              </a:rPr>
              <a:t>7</a:t>
            </a:r>
            <a:r>
              <a:rPr lang="en-US" sz="2000" baseline="30000" dirty="0">
                <a:solidFill>
                  <a:schemeClr val="bg1">
                    <a:lumMod val="50000"/>
                  </a:schemeClr>
                </a:solidFill>
              </a:rPr>
              <a:t>th</a:t>
            </a:r>
            <a:r>
              <a:rPr lang="en-US" sz="2000" dirty="0">
                <a:solidFill>
                  <a:schemeClr val="bg1">
                    <a:lumMod val="50000"/>
                  </a:schemeClr>
                </a:solidFill>
              </a:rPr>
              <a:t> November, </a:t>
            </a:r>
            <a:r>
              <a:rPr lang="en-US" sz="2000" dirty="0" smtClean="0">
                <a:solidFill>
                  <a:schemeClr val="bg1">
                    <a:lumMod val="50000"/>
                  </a:schemeClr>
                </a:solidFill>
              </a:rPr>
              <a:t>2016 </a:t>
            </a:r>
            <a:endParaRPr lang="en-US" sz="2000" dirty="0">
              <a:solidFill>
                <a:schemeClr val="bg1">
                  <a:lumMod val="5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4877" y="188954"/>
            <a:ext cx="842171" cy="847135"/>
          </a:xfrm>
          <a:prstGeom prst="rect">
            <a:avLst/>
          </a:prstGeom>
        </p:spPr>
      </p:pic>
    </p:spTree>
    <p:extLst>
      <p:ext uri="{BB962C8B-B14F-4D97-AF65-F5344CB8AC3E}">
        <p14:creationId xmlns:p14="http://schemas.microsoft.com/office/powerpoint/2010/main" val="318625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0495" r="95477"/>
          <a:stretch/>
        </p:blipFill>
        <p:spPr>
          <a:xfrm>
            <a:off x="-179544" y="0"/>
            <a:ext cx="630306" cy="6857999"/>
          </a:xfrm>
          <a:prstGeom prst="rect">
            <a:avLst/>
          </a:prstGeom>
        </p:spPr>
      </p:pic>
      <p:sp>
        <p:nvSpPr>
          <p:cNvPr id="8" name="Title 1"/>
          <p:cNvSpPr>
            <a:spLocks noGrp="1"/>
          </p:cNvSpPr>
          <p:nvPr>
            <p:ph type="ctrTitle"/>
          </p:nvPr>
        </p:nvSpPr>
        <p:spPr>
          <a:xfrm>
            <a:off x="706571" y="483119"/>
            <a:ext cx="4950517" cy="758662"/>
          </a:xfrm>
        </p:spPr>
        <p:txBody>
          <a:bodyPr>
            <a:normAutofit/>
          </a:bodyPr>
          <a:lstStyle/>
          <a:p>
            <a:r>
              <a:rPr lang="en-US" sz="4800" dirty="0" smtClean="0">
                <a:solidFill>
                  <a:srgbClr val="1E477B"/>
                </a:solidFill>
                <a:latin typeface="Times New Roman" panose="02020603050405020304" pitchFamily="18" charset="0"/>
                <a:cs typeface="Times New Roman" panose="02020603050405020304" pitchFamily="18" charset="0"/>
              </a:rPr>
              <a:t>Problem Statement</a:t>
            </a:r>
            <a:endParaRPr lang="en-US" sz="4800" dirty="0">
              <a:solidFill>
                <a:srgbClr val="1E477B"/>
              </a:solidFill>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131573" y="1579431"/>
            <a:ext cx="9749308" cy="40144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3200" dirty="0" smtClean="0">
                <a:latin typeface="Times New Roman" panose="02020603050405020304" pitchFamily="18" charset="0"/>
                <a:cs typeface="Times New Roman" panose="02020603050405020304" pitchFamily="18" charset="0"/>
              </a:rPr>
              <a:t>With the advancement in technologies the use of autonomous robots in industry, households and surveillance systems is increasing rapidly . Due to the limitations of GPS technology, it cannot be used for indoor navigations which are usually termed as GPS-denied environments. This poses a problem for robots to navigate through a certain indoor environment without any knowledge of its surroundings pertaining to its specific location.  </a:t>
            </a:r>
            <a:endParaRPr lang="en-US" sz="32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193090" y="5931559"/>
            <a:ext cx="7603958" cy="707886"/>
          </a:xfrm>
          <a:prstGeom prst="rect">
            <a:avLst/>
          </a:prstGeom>
          <a:noFill/>
        </p:spPr>
        <p:txBody>
          <a:bodyPr wrap="square" rtlCol="0">
            <a:spAutoFit/>
          </a:bodyPr>
          <a:lstStyle/>
          <a:p>
            <a:pPr algn="r"/>
            <a:r>
              <a:rPr lang="en-US" sz="2000" dirty="0" smtClean="0">
                <a:solidFill>
                  <a:schemeClr val="bg1">
                    <a:lumMod val="50000"/>
                  </a:schemeClr>
                </a:solidFill>
              </a:rPr>
              <a:t>Undergraduate Final Year Project Presentation</a:t>
            </a:r>
          </a:p>
          <a:p>
            <a:pPr algn="r"/>
            <a:r>
              <a:rPr lang="en-US" sz="2000" dirty="0" smtClean="0">
                <a:solidFill>
                  <a:schemeClr val="bg1">
                    <a:lumMod val="50000"/>
                  </a:schemeClr>
                </a:solidFill>
              </a:rPr>
              <a:t>Dated: </a:t>
            </a:r>
            <a:r>
              <a:rPr lang="en-US" sz="2000" dirty="0">
                <a:solidFill>
                  <a:schemeClr val="bg1">
                    <a:lumMod val="50000"/>
                  </a:schemeClr>
                </a:solidFill>
              </a:rPr>
              <a:t>7</a:t>
            </a:r>
            <a:r>
              <a:rPr lang="en-US" sz="2000" baseline="30000" dirty="0">
                <a:solidFill>
                  <a:schemeClr val="bg1">
                    <a:lumMod val="50000"/>
                  </a:schemeClr>
                </a:solidFill>
              </a:rPr>
              <a:t>th</a:t>
            </a:r>
            <a:r>
              <a:rPr lang="en-US" sz="2000" dirty="0">
                <a:solidFill>
                  <a:schemeClr val="bg1">
                    <a:lumMod val="50000"/>
                  </a:schemeClr>
                </a:solidFill>
              </a:rPr>
              <a:t> November, </a:t>
            </a:r>
            <a:r>
              <a:rPr lang="en-US" sz="2000" dirty="0" smtClean="0">
                <a:solidFill>
                  <a:schemeClr val="bg1">
                    <a:lumMod val="50000"/>
                  </a:schemeClr>
                </a:solidFill>
              </a:rPr>
              <a:t>2016 </a:t>
            </a:r>
            <a:endParaRPr lang="en-US" sz="2000" dirty="0">
              <a:solidFill>
                <a:schemeClr val="bg1">
                  <a:lumMod val="50000"/>
                </a:scheme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4877" y="188954"/>
            <a:ext cx="842171" cy="847135"/>
          </a:xfrm>
          <a:prstGeom prst="rect">
            <a:avLst/>
          </a:prstGeom>
        </p:spPr>
      </p:pic>
    </p:spTree>
    <p:extLst>
      <p:ext uri="{BB962C8B-B14F-4D97-AF65-F5344CB8AC3E}">
        <p14:creationId xmlns:p14="http://schemas.microsoft.com/office/powerpoint/2010/main" val="326096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0495" r="95477"/>
          <a:stretch/>
        </p:blipFill>
        <p:spPr>
          <a:xfrm>
            <a:off x="-179544" y="0"/>
            <a:ext cx="630306" cy="6857999"/>
          </a:xfrm>
          <a:prstGeom prst="rect">
            <a:avLst/>
          </a:prstGeom>
        </p:spPr>
      </p:pic>
      <p:sp>
        <p:nvSpPr>
          <p:cNvPr id="8" name="Title 1"/>
          <p:cNvSpPr>
            <a:spLocks noGrp="1"/>
          </p:cNvSpPr>
          <p:nvPr>
            <p:ph type="ctrTitle"/>
          </p:nvPr>
        </p:nvSpPr>
        <p:spPr>
          <a:xfrm>
            <a:off x="746974" y="483119"/>
            <a:ext cx="4885385" cy="758662"/>
          </a:xfrm>
        </p:spPr>
        <p:txBody>
          <a:bodyPr>
            <a:normAutofit/>
          </a:bodyPr>
          <a:lstStyle/>
          <a:p>
            <a:r>
              <a:rPr lang="en-US" sz="4800" dirty="0" smtClean="0">
                <a:solidFill>
                  <a:srgbClr val="1E477B"/>
                </a:solidFill>
                <a:latin typeface="Times New Roman" panose="02020603050405020304" pitchFamily="18" charset="0"/>
                <a:cs typeface="Times New Roman" panose="02020603050405020304" pitchFamily="18" charset="0"/>
              </a:rPr>
              <a:t>Proposed Solution</a:t>
            </a:r>
            <a:endParaRPr lang="en-US" sz="4800" dirty="0">
              <a:solidFill>
                <a:srgbClr val="1E477B"/>
              </a:solidFill>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131573" y="1579431"/>
            <a:ext cx="9749308" cy="40144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3200" dirty="0" smtClean="0">
                <a:latin typeface="Times New Roman" panose="02020603050405020304" pitchFamily="18" charset="0"/>
                <a:cs typeface="Times New Roman" panose="02020603050405020304" pitchFamily="18" charset="0"/>
              </a:rPr>
              <a:t>Our project aims at developing a system which will be fully autonomous in outdoor and essentially indoor environments. For outdoor environments, GPS system is quite accurate and can be used efficiently. For indoor environments, SLAM (Simultaneous localization and Mapping) Algorithms along with laser rangefinder sensors, are quite effective. This is certainly a challenging task to accomplish due to sensor limitations.  </a:t>
            </a:r>
            <a:endParaRPr lang="en-US" sz="32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193090" y="5931559"/>
            <a:ext cx="7603958" cy="707886"/>
          </a:xfrm>
          <a:prstGeom prst="rect">
            <a:avLst/>
          </a:prstGeom>
          <a:noFill/>
        </p:spPr>
        <p:txBody>
          <a:bodyPr wrap="square" rtlCol="0">
            <a:spAutoFit/>
          </a:bodyPr>
          <a:lstStyle/>
          <a:p>
            <a:pPr algn="r"/>
            <a:r>
              <a:rPr lang="en-US" sz="2000" dirty="0" smtClean="0">
                <a:solidFill>
                  <a:schemeClr val="bg1">
                    <a:lumMod val="50000"/>
                  </a:schemeClr>
                </a:solidFill>
              </a:rPr>
              <a:t>Undergraduate Final Year Project Presentation</a:t>
            </a:r>
          </a:p>
          <a:p>
            <a:pPr algn="r"/>
            <a:r>
              <a:rPr lang="en-US" sz="2000" dirty="0" smtClean="0">
                <a:solidFill>
                  <a:schemeClr val="bg1">
                    <a:lumMod val="50000"/>
                  </a:schemeClr>
                </a:solidFill>
              </a:rPr>
              <a:t>Dated: </a:t>
            </a:r>
            <a:r>
              <a:rPr lang="en-US" sz="2000" dirty="0">
                <a:solidFill>
                  <a:schemeClr val="bg1">
                    <a:lumMod val="50000"/>
                  </a:schemeClr>
                </a:solidFill>
              </a:rPr>
              <a:t>7</a:t>
            </a:r>
            <a:r>
              <a:rPr lang="en-US" sz="2000" baseline="30000" dirty="0">
                <a:solidFill>
                  <a:schemeClr val="bg1">
                    <a:lumMod val="50000"/>
                  </a:schemeClr>
                </a:solidFill>
              </a:rPr>
              <a:t>th</a:t>
            </a:r>
            <a:r>
              <a:rPr lang="en-US" sz="2000" dirty="0">
                <a:solidFill>
                  <a:schemeClr val="bg1">
                    <a:lumMod val="50000"/>
                  </a:schemeClr>
                </a:solidFill>
              </a:rPr>
              <a:t> November, </a:t>
            </a:r>
            <a:r>
              <a:rPr lang="en-US" sz="2000" dirty="0" smtClean="0">
                <a:solidFill>
                  <a:schemeClr val="bg1">
                    <a:lumMod val="50000"/>
                  </a:schemeClr>
                </a:solidFill>
              </a:rPr>
              <a:t>2016 </a:t>
            </a:r>
            <a:endParaRPr lang="en-US" sz="2000" dirty="0">
              <a:solidFill>
                <a:schemeClr val="bg1">
                  <a:lumMod val="5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4877" y="188954"/>
            <a:ext cx="842171" cy="847135"/>
          </a:xfrm>
          <a:prstGeom prst="rect">
            <a:avLst/>
          </a:prstGeom>
        </p:spPr>
      </p:pic>
    </p:spTree>
    <p:extLst>
      <p:ext uri="{BB962C8B-B14F-4D97-AF65-F5344CB8AC3E}">
        <p14:creationId xmlns:p14="http://schemas.microsoft.com/office/powerpoint/2010/main" val="418882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0495" r="95477"/>
          <a:stretch/>
        </p:blipFill>
        <p:spPr>
          <a:xfrm>
            <a:off x="-165896" y="40944"/>
            <a:ext cx="630306" cy="6857999"/>
          </a:xfrm>
          <a:prstGeom prst="rect">
            <a:avLst/>
          </a:prstGeom>
        </p:spPr>
      </p:pic>
      <p:sp>
        <p:nvSpPr>
          <p:cNvPr id="8" name="Title 1"/>
          <p:cNvSpPr>
            <a:spLocks noGrp="1"/>
          </p:cNvSpPr>
          <p:nvPr>
            <p:ph type="ctrTitle"/>
          </p:nvPr>
        </p:nvSpPr>
        <p:spPr>
          <a:xfrm>
            <a:off x="746974" y="483119"/>
            <a:ext cx="4134119" cy="758662"/>
          </a:xfrm>
        </p:spPr>
        <p:txBody>
          <a:bodyPr>
            <a:normAutofit/>
          </a:bodyPr>
          <a:lstStyle/>
          <a:p>
            <a:r>
              <a:rPr lang="en-US" sz="4800" dirty="0" smtClean="0">
                <a:solidFill>
                  <a:srgbClr val="1E477B"/>
                </a:solidFill>
                <a:latin typeface="Times New Roman" panose="02020603050405020304" pitchFamily="18" charset="0"/>
                <a:cs typeface="Times New Roman" panose="02020603050405020304" pitchFamily="18" charset="0"/>
              </a:rPr>
              <a:t>Block Diagram</a:t>
            </a:r>
            <a:endParaRPr lang="en-US" sz="4800" dirty="0">
              <a:solidFill>
                <a:srgbClr val="1E477B"/>
              </a:solidFill>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131573" y="1579431"/>
            <a:ext cx="9749308" cy="40144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193090" y="5931559"/>
            <a:ext cx="7603958" cy="707886"/>
          </a:xfrm>
          <a:prstGeom prst="rect">
            <a:avLst/>
          </a:prstGeom>
          <a:noFill/>
        </p:spPr>
        <p:txBody>
          <a:bodyPr wrap="square" rtlCol="0">
            <a:spAutoFit/>
          </a:bodyPr>
          <a:lstStyle/>
          <a:p>
            <a:pPr algn="r"/>
            <a:r>
              <a:rPr lang="en-US" sz="2000" dirty="0" smtClean="0">
                <a:solidFill>
                  <a:schemeClr val="bg1">
                    <a:lumMod val="50000"/>
                  </a:schemeClr>
                </a:solidFill>
              </a:rPr>
              <a:t>Undergraduate Final Year Project Presentation</a:t>
            </a:r>
          </a:p>
          <a:p>
            <a:pPr algn="r"/>
            <a:r>
              <a:rPr lang="en-US" sz="2000" dirty="0" smtClean="0">
                <a:solidFill>
                  <a:schemeClr val="bg1">
                    <a:lumMod val="50000"/>
                  </a:schemeClr>
                </a:solidFill>
              </a:rPr>
              <a:t>Dated: </a:t>
            </a:r>
            <a:r>
              <a:rPr lang="en-US" sz="2000" dirty="0">
                <a:solidFill>
                  <a:schemeClr val="bg1">
                    <a:lumMod val="50000"/>
                  </a:schemeClr>
                </a:solidFill>
              </a:rPr>
              <a:t>7</a:t>
            </a:r>
            <a:r>
              <a:rPr lang="en-US" sz="2000" baseline="30000" dirty="0">
                <a:solidFill>
                  <a:schemeClr val="bg1">
                    <a:lumMod val="50000"/>
                  </a:schemeClr>
                </a:solidFill>
              </a:rPr>
              <a:t>th</a:t>
            </a:r>
            <a:r>
              <a:rPr lang="en-US" sz="2000" dirty="0">
                <a:solidFill>
                  <a:schemeClr val="bg1">
                    <a:lumMod val="50000"/>
                  </a:schemeClr>
                </a:solidFill>
              </a:rPr>
              <a:t> November, </a:t>
            </a:r>
            <a:r>
              <a:rPr lang="en-US" sz="2000" dirty="0" smtClean="0">
                <a:solidFill>
                  <a:schemeClr val="bg1">
                    <a:lumMod val="50000"/>
                  </a:schemeClr>
                </a:solidFill>
              </a:rPr>
              <a:t>2016 </a:t>
            </a:r>
            <a:endParaRPr lang="en-US" sz="2000" dirty="0">
              <a:solidFill>
                <a:schemeClr val="bg1">
                  <a:lumMod val="5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4877" y="188954"/>
            <a:ext cx="842171" cy="84713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7562" y="1241781"/>
            <a:ext cx="10058400" cy="4689778"/>
          </a:xfrm>
          <a:prstGeom prst="rect">
            <a:avLst/>
          </a:prstGeom>
        </p:spPr>
      </p:pic>
    </p:spTree>
    <p:extLst>
      <p:ext uri="{BB962C8B-B14F-4D97-AF65-F5344CB8AC3E}">
        <p14:creationId xmlns:p14="http://schemas.microsoft.com/office/powerpoint/2010/main" val="123639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0495" r="95477"/>
          <a:stretch/>
        </p:blipFill>
        <p:spPr>
          <a:xfrm>
            <a:off x="-179544" y="0"/>
            <a:ext cx="630306" cy="6857999"/>
          </a:xfrm>
          <a:prstGeom prst="rect">
            <a:avLst/>
          </a:prstGeom>
        </p:spPr>
      </p:pic>
      <p:sp>
        <p:nvSpPr>
          <p:cNvPr id="8" name="Title 1"/>
          <p:cNvSpPr>
            <a:spLocks noGrp="1"/>
          </p:cNvSpPr>
          <p:nvPr>
            <p:ph type="ctrTitle"/>
          </p:nvPr>
        </p:nvSpPr>
        <p:spPr>
          <a:xfrm>
            <a:off x="746975" y="483119"/>
            <a:ext cx="3915178" cy="758662"/>
          </a:xfrm>
        </p:spPr>
        <p:txBody>
          <a:bodyPr>
            <a:normAutofit/>
          </a:bodyPr>
          <a:lstStyle/>
          <a:p>
            <a:r>
              <a:rPr lang="en-US" sz="4800" dirty="0" smtClean="0">
                <a:solidFill>
                  <a:srgbClr val="1E477B"/>
                </a:solidFill>
                <a:latin typeface="Times New Roman" panose="02020603050405020304" pitchFamily="18" charset="0"/>
                <a:cs typeface="Times New Roman" panose="02020603050405020304" pitchFamily="18" charset="0"/>
              </a:rPr>
              <a:t>Flow Diagram</a:t>
            </a:r>
            <a:endParaRPr lang="en-US" sz="4800" dirty="0">
              <a:solidFill>
                <a:srgbClr val="1E477B"/>
              </a:solidFill>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131573" y="1579431"/>
            <a:ext cx="9749308" cy="40144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32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193090" y="5931559"/>
            <a:ext cx="7603958" cy="707886"/>
          </a:xfrm>
          <a:prstGeom prst="rect">
            <a:avLst/>
          </a:prstGeom>
          <a:noFill/>
        </p:spPr>
        <p:txBody>
          <a:bodyPr wrap="square" rtlCol="0">
            <a:spAutoFit/>
          </a:bodyPr>
          <a:lstStyle/>
          <a:p>
            <a:pPr algn="r"/>
            <a:r>
              <a:rPr lang="en-US" sz="2000" dirty="0" smtClean="0">
                <a:solidFill>
                  <a:schemeClr val="bg1">
                    <a:lumMod val="50000"/>
                  </a:schemeClr>
                </a:solidFill>
              </a:rPr>
              <a:t>Undergraduate Final Year Project Presentation</a:t>
            </a:r>
          </a:p>
          <a:p>
            <a:pPr algn="r"/>
            <a:r>
              <a:rPr lang="en-US" sz="2000" dirty="0" smtClean="0">
                <a:solidFill>
                  <a:schemeClr val="bg1">
                    <a:lumMod val="50000"/>
                  </a:schemeClr>
                </a:solidFill>
              </a:rPr>
              <a:t>Dated: </a:t>
            </a:r>
            <a:r>
              <a:rPr lang="en-US" sz="2000" dirty="0">
                <a:solidFill>
                  <a:schemeClr val="bg1">
                    <a:lumMod val="50000"/>
                  </a:schemeClr>
                </a:solidFill>
              </a:rPr>
              <a:t>7</a:t>
            </a:r>
            <a:r>
              <a:rPr lang="en-US" sz="2000" baseline="30000" dirty="0">
                <a:solidFill>
                  <a:schemeClr val="bg1">
                    <a:lumMod val="50000"/>
                  </a:schemeClr>
                </a:solidFill>
              </a:rPr>
              <a:t>th</a:t>
            </a:r>
            <a:r>
              <a:rPr lang="en-US" sz="2000" dirty="0">
                <a:solidFill>
                  <a:schemeClr val="bg1">
                    <a:lumMod val="50000"/>
                  </a:schemeClr>
                </a:solidFill>
              </a:rPr>
              <a:t> November, </a:t>
            </a:r>
            <a:r>
              <a:rPr lang="en-US" sz="2000" dirty="0" smtClean="0">
                <a:solidFill>
                  <a:schemeClr val="bg1">
                    <a:lumMod val="50000"/>
                  </a:schemeClr>
                </a:solidFill>
              </a:rPr>
              <a:t>2016 </a:t>
            </a:r>
            <a:endParaRPr lang="en-US" sz="2000" dirty="0">
              <a:solidFill>
                <a:schemeClr val="bg1">
                  <a:lumMod val="5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4877" y="188954"/>
            <a:ext cx="842171" cy="84713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573" y="1241781"/>
            <a:ext cx="10058400" cy="4689778"/>
          </a:xfrm>
          <a:prstGeom prst="rect">
            <a:avLst/>
          </a:prstGeom>
        </p:spPr>
      </p:pic>
    </p:spTree>
    <p:extLst>
      <p:ext uri="{BB962C8B-B14F-4D97-AF65-F5344CB8AC3E}">
        <p14:creationId xmlns:p14="http://schemas.microsoft.com/office/powerpoint/2010/main" val="39967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0495" r="95569"/>
          <a:stretch/>
        </p:blipFill>
        <p:spPr>
          <a:xfrm>
            <a:off x="-179545" y="0"/>
            <a:ext cx="617427" cy="6857999"/>
          </a:xfrm>
          <a:prstGeom prst="rect">
            <a:avLst/>
          </a:prstGeom>
        </p:spPr>
      </p:pic>
      <p:sp>
        <p:nvSpPr>
          <p:cNvPr id="8" name="Title 1"/>
          <p:cNvSpPr>
            <a:spLocks noGrp="1"/>
          </p:cNvSpPr>
          <p:nvPr>
            <p:ph type="ctrTitle"/>
          </p:nvPr>
        </p:nvSpPr>
        <p:spPr>
          <a:xfrm>
            <a:off x="746974" y="483119"/>
            <a:ext cx="3541691" cy="758662"/>
          </a:xfrm>
        </p:spPr>
        <p:txBody>
          <a:bodyPr>
            <a:normAutofit/>
          </a:bodyPr>
          <a:lstStyle/>
          <a:p>
            <a:r>
              <a:rPr lang="en-US" sz="4800" dirty="0" smtClean="0">
                <a:solidFill>
                  <a:srgbClr val="1E477B"/>
                </a:solidFill>
                <a:latin typeface="Times New Roman" panose="02020603050405020304" pitchFamily="18" charset="0"/>
                <a:cs typeface="Times New Roman" panose="02020603050405020304" pitchFamily="18" charset="0"/>
              </a:rPr>
              <a:t>Applications</a:t>
            </a:r>
            <a:endParaRPr lang="en-US" sz="4800" dirty="0">
              <a:solidFill>
                <a:srgbClr val="1E477B"/>
              </a:solidFill>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131573" y="1579431"/>
            <a:ext cx="9749308" cy="40144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For surveillance of indoor and outdoor environments using camera. </a:t>
            </a:r>
          </a:p>
          <a:p>
            <a:pPr marL="457200" indent="-457200" algn="just">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For developing 3D models assisting in off-site surveying.</a:t>
            </a:r>
          </a:p>
          <a:p>
            <a:pPr marL="457200" indent="-457200" algn="just">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Transmission line Mechanical fault detection.</a:t>
            </a:r>
          </a:p>
          <a:p>
            <a:pPr marL="457200" indent="-457200" algn="just">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First Aid Kit Dispatch.</a:t>
            </a:r>
          </a:p>
          <a:p>
            <a:pPr marL="457200" indent="-457200" algn="just">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Traffic Analysis</a:t>
            </a:r>
          </a:p>
          <a:p>
            <a:pPr marL="457200" indent="-457200" algn="just">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Cargo Delivery</a:t>
            </a:r>
          </a:p>
          <a:p>
            <a:pPr marL="457200" indent="-457200" algn="just">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193090" y="5931559"/>
            <a:ext cx="7603958" cy="707886"/>
          </a:xfrm>
          <a:prstGeom prst="rect">
            <a:avLst/>
          </a:prstGeom>
          <a:noFill/>
        </p:spPr>
        <p:txBody>
          <a:bodyPr wrap="square" rtlCol="0">
            <a:spAutoFit/>
          </a:bodyPr>
          <a:lstStyle/>
          <a:p>
            <a:pPr algn="r"/>
            <a:r>
              <a:rPr lang="en-US" sz="2000" dirty="0" smtClean="0">
                <a:solidFill>
                  <a:schemeClr val="bg1">
                    <a:lumMod val="50000"/>
                  </a:schemeClr>
                </a:solidFill>
              </a:rPr>
              <a:t>Undergraduate Final Year Project Presentation</a:t>
            </a:r>
          </a:p>
          <a:p>
            <a:pPr algn="r"/>
            <a:r>
              <a:rPr lang="en-US" sz="2000" dirty="0" smtClean="0">
                <a:solidFill>
                  <a:schemeClr val="bg1">
                    <a:lumMod val="50000"/>
                  </a:schemeClr>
                </a:solidFill>
              </a:rPr>
              <a:t>Dated: </a:t>
            </a:r>
            <a:r>
              <a:rPr lang="en-US" sz="2000" dirty="0">
                <a:solidFill>
                  <a:schemeClr val="bg1">
                    <a:lumMod val="50000"/>
                  </a:schemeClr>
                </a:solidFill>
              </a:rPr>
              <a:t>7</a:t>
            </a:r>
            <a:r>
              <a:rPr lang="en-US" sz="2000" baseline="30000" dirty="0">
                <a:solidFill>
                  <a:schemeClr val="bg1">
                    <a:lumMod val="50000"/>
                  </a:schemeClr>
                </a:solidFill>
              </a:rPr>
              <a:t>th</a:t>
            </a:r>
            <a:r>
              <a:rPr lang="en-US" sz="2000" dirty="0">
                <a:solidFill>
                  <a:schemeClr val="bg1">
                    <a:lumMod val="50000"/>
                  </a:schemeClr>
                </a:solidFill>
              </a:rPr>
              <a:t> November, </a:t>
            </a:r>
            <a:r>
              <a:rPr lang="en-US" sz="2000" dirty="0" smtClean="0">
                <a:solidFill>
                  <a:schemeClr val="bg1">
                    <a:lumMod val="50000"/>
                  </a:schemeClr>
                </a:solidFill>
              </a:rPr>
              <a:t>2016 </a:t>
            </a:r>
            <a:endParaRPr lang="en-US" sz="2000" dirty="0">
              <a:solidFill>
                <a:schemeClr val="bg1">
                  <a:lumMod val="5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4877" y="188954"/>
            <a:ext cx="842171" cy="847135"/>
          </a:xfrm>
          <a:prstGeom prst="rect">
            <a:avLst/>
          </a:prstGeom>
        </p:spPr>
      </p:pic>
    </p:spTree>
    <p:extLst>
      <p:ext uri="{BB962C8B-B14F-4D97-AF65-F5344CB8AC3E}">
        <p14:creationId xmlns:p14="http://schemas.microsoft.com/office/powerpoint/2010/main" val="5312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TotalTime>
  <Words>751</Words>
  <Application>Microsoft Office PowerPoint</Application>
  <PresentationFormat>Widescreen</PresentationFormat>
  <Paragraphs>105</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3D-Mapping Autonomous Flight Quadcopter with Inductive Charging</vt:lpstr>
      <vt:lpstr>Team Introduction</vt:lpstr>
      <vt:lpstr>Title Breakdown</vt:lpstr>
      <vt:lpstr>Title Breakdown</vt:lpstr>
      <vt:lpstr>Problem Statement</vt:lpstr>
      <vt:lpstr>Proposed Solution</vt:lpstr>
      <vt:lpstr>Block Diagram</vt:lpstr>
      <vt:lpstr>Flow Diagram</vt:lpstr>
      <vt:lpstr>Applications</vt:lpstr>
      <vt:lpstr>Audience</vt:lpstr>
      <vt:lpstr>What we have done so far?:</vt:lpstr>
      <vt:lpstr>PowerPoint Presentation</vt:lpstr>
      <vt:lpstr>PowerPoint Presentation</vt:lpstr>
      <vt:lpstr>PowerPoint Presentation</vt:lpstr>
      <vt:lpstr>What we have done so far?:</vt:lpstr>
      <vt:lpstr>Hardware Developed </vt:lpstr>
      <vt:lpstr>Future Deliverables</vt:lpstr>
      <vt:lpstr>Gantt Chart</vt:lpstr>
      <vt:lpstr>References</vt:lpstr>
    </vt:vector>
  </TitlesOfParts>
  <Company>EED UET Lahore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Department of  Electrical Engineering UET Lahore  Prof. Dr. Tahir Izhar (Chairman)</dc:title>
  <dc:creator>Alinspiron</dc:creator>
  <cp:lastModifiedBy>WAJID ALI</cp:lastModifiedBy>
  <cp:revision>60</cp:revision>
  <dcterms:created xsi:type="dcterms:W3CDTF">2016-09-27T20:20:47Z</dcterms:created>
  <dcterms:modified xsi:type="dcterms:W3CDTF">2016-11-10T18:12:41Z</dcterms:modified>
</cp:coreProperties>
</file>