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8" r:id="rId2"/>
    <p:sldId id="257" r:id="rId3"/>
    <p:sldId id="259" r:id="rId4"/>
    <p:sldId id="271" r:id="rId5"/>
    <p:sldId id="272" r:id="rId6"/>
    <p:sldId id="263" r:id="rId7"/>
    <p:sldId id="273" r:id="rId8"/>
    <p:sldId id="282" r:id="rId9"/>
    <p:sldId id="277" r:id="rId10"/>
    <p:sldId id="278" r:id="rId11"/>
    <p:sldId id="279" r:id="rId12"/>
    <p:sldId id="280" r:id="rId13"/>
    <p:sldId id="281" r:id="rId14"/>
    <p:sldId id="283" r:id="rId15"/>
    <p:sldId id="261" r:id="rId16"/>
    <p:sldId id="274" r:id="rId17"/>
    <p:sldId id="276" r:id="rId18"/>
    <p:sldId id="26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56C4E65-D334-4B31-ADA9-454C7A1190EE}">
          <p14:sldIdLst>
            <p14:sldId id="258"/>
            <p14:sldId id="257"/>
            <p14:sldId id="259"/>
            <p14:sldId id="271"/>
            <p14:sldId id="272"/>
            <p14:sldId id="263"/>
            <p14:sldId id="273"/>
            <p14:sldId id="282"/>
            <p14:sldId id="277"/>
            <p14:sldId id="278"/>
            <p14:sldId id="279"/>
            <p14:sldId id="280"/>
            <p14:sldId id="281"/>
            <p14:sldId id="283"/>
            <p14:sldId id="261"/>
            <p14:sldId id="274"/>
            <p14:sldId id="276"/>
            <p14:sldId id="269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7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-634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0A1D80-9E97-45C7-9957-52A927ACCA3A}" type="datetimeFigureOut">
              <a:rPr lang="en-US" smtClean="0"/>
              <a:t>11/12/2016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372F2-0A20-4196-ADAE-C7416BBFA6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318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A3A4F-2A13-45A5-A92D-93535CDA1D1B}" type="datetimeFigureOut">
              <a:rPr lang="en-US" smtClean="0"/>
              <a:t>11/12/2016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BE2-B59B-40AF-8442-47BAD161B6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527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A3A4F-2A13-45A5-A92D-93535CDA1D1B}" type="datetimeFigureOut">
              <a:rPr lang="en-US" smtClean="0"/>
              <a:t>11/12/2016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BE2-B59B-40AF-8442-47BAD161B6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143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A3A4F-2A13-45A5-A92D-93535CDA1D1B}" type="datetimeFigureOut">
              <a:rPr lang="en-US" smtClean="0"/>
              <a:t>11/12/2016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BE2-B59B-40AF-8442-47BAD161B6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183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A3A4F-2A13-45A5-A92D-93535CDA1D1B}" type="datetimeFigureOut">
              <a:rPr lang="en-US" smtClean="0"/>
              <a:t>11/12/2016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BE2-B59B-40AF-8442-47BAD161B6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22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A3A4F-2A13-45A5-A92D-93535CDA1D1B}" type="datetimeFigureOut">
              <a:rPr lang="en-US" smtClean="0"/>
              <a:t>11/12/2016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BE2-B59B-40AF-8442-47BAD161B6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08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A3A4F-2A13-45A5-A92D-93535CDA1D1B}" type="datetimeFigureOut">
              <a:rPr lang="en-US" smtClean="0"/>
              <a:t>11/12/2016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BE2-B59B-40AF-8442-47BAD161B6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54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A3A4F-2A13-45A5-A92D-93535CDA1D1B}" type="datetimeFigureOut">
              <a:rPr lang="en-US" smtClean="0"/>
              <a:t>11/12/2016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BE2-B59B-40AF-8442-47BAD161B6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721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A3A4F-2A13-45A5-A92D-93535CDA1D1B}" type="datetimeFigureOut">
              <a:rPr lang="en-US" smtClean="0"/>
              <a:t>11/12/2016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BE2-B59B-40AF-8442-47BAD161B6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090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A3A4F-2A13-45A5-A92D-93535CDA1D1B}" type="datetimeFigureOut">
              <a:rPr lang="en-US" smtClean="0"/>
              <a:t>11/12/2016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BE2-B59B-40AF-8442-47BAD161B6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814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A3A4F-2A13-45A5-A92D-93535CDA1D1B}" type="datetimeFigureOut">
              <a:rPr lang="en-US" smtClean="0"/>
              <a:t>11/12/2016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BE2-B59B-40AF-8442-47BAD161B6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041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A3A4F-2A13-45A5-A92D-93535CDA1D1B}" type="datetimeFigureOut">
              <a:rPr lang="en-US" smtClean="0"/>
              <a:t>11/12/2016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BE2-B59B-40AF-8442-47BAD161B6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20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A3A4F-2A13-45A5-A92D-93535CDA1D1B}" type="datetimeFigureOut">
              <a:rPr lang="en-US" smtClean="0"/>
              <a:t>11/12/2016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F9BE2-B59B-40AF-8442-47BAD161B6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136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r="95477"/>
          <a:stretch/>
        </p:blipFill>
        <p:spPr>
          <a:xfrm>
            <a:off x="-179544" y="0"/>
            <a:ext cx="630306" cy="68579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68542" y="4871949"/>
            <a:ext cx="7603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Department of Electrical Engineering,</a:t>
            </a:r>
          </a:p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University of Engineering and Technology, Lahore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14420" y="1468977"/>
            <a:ext cx="11143759" cy="2235262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CONTROLLED THREE PHASE AC MULTI-LEVEL INVERTER DRIVE</a:t>
            </a:r>
            <a:endParaRPr lang="en-US" sz="48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2315879" y="784401"/>
            <a:ext cx="7772400" cy="46166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No: 2013-FYP-43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484321" y="4035592"/>
            <a:ext cx="7772400" cy="461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Advisor: Dr. Umer Tabraiz Shami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3090" y="5931559"/>
            <a:ext cx="7603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Undergraduate Final Year Project Presentation</a:t>
            </a:r>
          </a:p>
          <a:p>
            <a:pPr algn="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Dated: 9</a:t>
            </a:r>
            <a:r>
              <a:rPr lang="en-US" sz="2000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November, 2016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2057" y="172891"/>
            <a:ext cx="842171" cy="847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369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Multi-Level Inverters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091" y="1448971"/>
            <a:ext cx="10213145" cy="497996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r="95477"/>
          <a:stretch/>
        </p:blipFill>
        <p:spPr>
          <a:xfrm>
            <a:off x="-179544" y="-1"/>
            <a:ext cx="630306" cy="6870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515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Multi-Level Circuitry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735" y="2023732"/>
            <a:ext cx="5654530" cy="395512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r="95477"/>
          <a:stretch/>
        </p:blipFill>
        <p:spPr>
          <a:xfrm>
            <a:off x="-179544" y="-1"/>
            <a:ext cx="630306" cy="6870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588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Behavior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754" y="1899138"/>
            <a:ext cx="10170941" cy="400929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r="95477"/>
          <a:stretch/>
        </p:blipFill>
        <p:spPr>
          <a:xfrm>
            <a:off x="-189778" y="-1"/>
            <a:ext cx="640540" cy="6870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801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Waveforms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450" y="1912144"/>
            <a:ext cx="6515100" cy="41783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r="95477"/>
          <a:stretch/>
        </p:blipFill>
        <p:spPr>
          <a:xfrm>
            <a:off x="-179544" y="1"/>
            <a:ext cx="630306" cy="6870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044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Hardware Model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565" y="1434905"/>
            <a:ext cx="10480431" cy="542309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r="95477"/>
          <a:stretch/>
        </p:blipFill>
        <p:spPr>
          <a:xfrm>
            <a:off x="-179544" y="1"/>
            <a:ext cx="630306" cy="6870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428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r="95477"/>
          <a:stretch/>
        </p:blipFill>
        <p:spPr>
          <a:xfrm>
            <a:off x="-179544" y="12879"/>
            <a:ext cx="630306" cy="685799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46975" y="483119"/>
            <a:ext cx="3915178" cy="758662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Applications</a:t>
            </a:r>
            <a:endParaRPr lang="en-US" sz="4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131573" y="1579431"/>
            <a:ext cx="9749308" cy="40144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/>
              <a:t>Long cable lengths contribute to a damped </a:t>
            </a:r>
            <a:r>
              <a:rPr lang="en-US" sz="3200" dirty="0" smtClean="0"/>
              <a:t>high frequency </a:t>
            </a:r>
            <a:r>
              <a:rPr lang="en-US" sz="3200" dirty="0"/>
              <a:t>ringing at the motor </a:t>
            </a:r>
            <a:r>
              <a:rPr lang="en-US" sz="3200" dirty="0" smtClean="0"/>
              <a:t>terminals due </a:t>
            </a:r>
            <a:r>
              <a:rPr lang="en-US" sz="3200" dirty="0"/>
              <a:t>to the distributed nature of the cable leakage </a:t>
            </a:r>
            <a:r>
              <a:rPr lang="en-US" sz="3200" dirty="0" smtClean="0"/>
              <a:t>inductance coupling </a:t>
            </a:r>
            <a:r>
              <a:rPr lang="en-US" sz="3200" dirty="0"/>
              <a:t>capacitance (</a:t>
            </a:r>
            <a:r>
              <a:rPr lang="en-US" sz="3200" dirty="0" smtClean="0"/>
              <a:t>LC), which </a:t>
            </a:r>
            <a:r>
              <a:rPr lang="en-US" sz="3200" dirty="0"/>
              <a:t>result in overvoltage and further stress the motor insulation</a:t>
            </a:r>
            <a:r>
              <a:rPr lang="en-US" sz="3200" dirty="0" smtClean="0"/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93090" y="5931559"/>
            <a:ext cx="7603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Undergraduate Final Year Project Presentation</a:t>
            </a:r>
          </a:p>
          <a:p>
            <a:pPr algn="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Dated: 2</a:t>
            </a:r>
            <a:r>
              <a:rPr lang="en-US" sz="2000" baseline="30000" dirty="0" smtClean="0">
                <a:solidFill>
                  <a:schemeClr val="bg1">
                    <a:lumMod val="50000"/>
                  </a:schemeClr>
                </a:solidFill>
              </a:rPr>
              <a:t>nd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October, 2016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877" y="188954"/>
            <a:ext cx="842171" cy="847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71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88641" y="746975"/>
            <a:ext cx="1075385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prstClr val="black"/>
                </a:solidFill>
              </a:rPr>
              <a:t>Variable speed drives provide flexible control on </a:t>
            </a:r>
            <a:r>
              <a:rPr lang="en-US" sz="3200" dirty="0" smtClean="0">
                <a:solidFill>
                  <a:prstClr val="black"/>
                </a:solidFill>
              </a:rPr>
              <a:t>the operation </a:t>
            </a:r>
            <a:r>
              <a:rPr lang="en-US" sz="3200" dirty="0">
                <a:solidFill>
                  <a:prstClr val="black"/>
                </a:solidFill>
              </a:rPr>
              <a:t>of subsea systems with typical </a:t>
            </a:r>
            <a:r>
              <a:rPr lang="en-US" sz="3200" dirty="0" smtClean="0">
                <a:solidFill>
                  <a:prstClr val="black"/>
                </a:solidFill>
              </a:rPr>
              <a:t>operating frequency </a:t>
            </a:r>
            <a:r>
              <a:rPr lang="en-US" sz="3200" dirty="0">
                <a:solidFill>
                  <a:prstClr val="black"/>
                </a:solidFill>
              </a:rPr>
              <a:t>ranging between 50 and 70 Hz, but the harmonics generated at the output of a VFD could interact with the subsea cable and create a series resonance condition at the load side of the </a:t>
            </a:r>
            <a:r>
              <a:rPr lang="en-US" sz="3200" dirty="0" smtClean="0">
                <a:solidFill>
                  <a:prstClr val="black"/>
                </a:solidFill>
              </a:rPr>
              <a:t>drive.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/>
              <a:t>The impedance of the subsea cable could introduce a significant voltage drop </a:t>
            </a:r>
            <a:r>
              <a:rPr lang="en-US" sz="3200" dirty="0" smtClean="0"/>
              <a:t>during motor </a:t>
            </a:r>
            <a:r>
              <a:rPr lang="en-US" sz="3200" dirty="0"/>
              <a:t>starting and cause the motor starting difficulty if the subsea pump system is </a:t>
            </a:r>
            <a:r>
              <a:rPr lang="en-US" sz="3200" dirty="0" smtClean="0"/>
              <a:t>not properly </a:t>
            </a:r>
            <a:r>
              <a:rPr lang="en-US" sz="3200" dirty="0"/>
              <a:t>designed.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r="95477"/>
          <a:stretch/>
        </p:blipFill>
        <p:spPr>
          <a:xfrm>
            <a:off x="-179544" y="0"/>
            <a:ext cx="630306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0142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Future Prospects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multilevel inverter fed motor drives have gained special attention in the industry </a:t>
            </a:r>
            <a:r>
              <a:rPr lang="en-US" dirty="0" smtClean="0"/>
              <a:t>and academia </a:t>
            </a:r>
            <a:r>
              <a:rPr lang="en-US" dirty="0"/>
              <a:t>as the preferred choice of electronic power conversion for high power </a:t>
            </a:r>
            <a:r>
              <a:rPr lang="en-US" dirty="0" smtClean="0"/>
              <a:t>applications, there </a:t>
            </a:r>
            <a:r>
              <a:rPr lang="en-US" dirty="0"/>
              <a:t>are still quite a few important aspects to be solved</a:t>
            </a:r>
            <a:r>
              <a:rPr lang="en-US" dirty="0" smtClean="0"/>
              <a:t>.</a:t>
            </a:r>
          </a:p>
          <a:p>
            <a:r>
              <a:rPr lang="en-US" dirty="0"/>
              <a:t>The conventional PWM modulation technique was implemented for both control methods. </a:t>
            </a:r>
            <a:r>
              <a:rPr lang="en-US" dirty="0" smtClean="0"/>
              <a:t>A comparison </a:t>
            </a:r>
            <a:r>
              <a:rPr lang="en-US" dirty="0"/>
              <a:t>with base on space vector modulation technique should be analyzed in order </a:t>
            </a:r>
            <a:r>
              <a:rPr lang="en-US" dirty="0" smtClean="0"/>
              <a:t>to see </a:t>
            </a:r>
            <a:r>
              <a:rPr lang="en-US" dirty="0"/>
              <a:t>the advantages and/or drawbacks in the control performance.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r="95477"/>
          <a:stretch/>
        </p:blipFill>
        <p:spPr>
          <a:xfrm>
            <a:off x="-179544" y="0"/>
            <a:ext cx="630306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4645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r="95477"/>
          <a:stretch/>
        </p:blipFill>
        <p:spPr>
          <a:xfrm>
            <a:off x="-179544" y="0"/>
            <a:ext cx="630306" cy="685799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46975" y="188954"/>
            <a:ext cx="3044737" cy="67393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References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131573" y="1579431"/>
            <a:ext cx="9749308" cy="40144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3090" y="5931559"/>
            <a:ext cx="7603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Undergraduate Final Year Project Presentation</a:t>
            </a:r>
          </a:p>
          <a:p>
            <a:pPr algn="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Dated: 2</a:t>
            </a:r>
            <a:r>
              <a:rPr lang="en-US" sz="2000" baseline="30000" dirty="0" smtClean="0">
                <a:solidFill>
                  <a:schemeClr val="bg1">
                    <a:lumMod val="50000"/>
                  </a:schemeClr>
                </a:solidFill>
              </a:rPr>
              <a:t>nd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October, 2016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877" y="188954"/>
            <a:ext cx="842171" cy="84713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300766" y="862884"/>
            <a:ext cx="965411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NewRomanPSMT"/>
              </a:rPr>
              <a:t> </a:t>
            </a:r>
            <a:r>
              <a:rPr lang="en-US" sz="2400" dirty="0">
                <a:latin typeface="TimesNewRomanPSMT"/>
              </a:rPr>
              <a:t>P. W. Hammond, “A New Approach to Enhance Power Quality for Medium </a:t>
            </a:r>
            <a:r>
              <a:rPr lang="en-US" sz="2400" dirty="0" smtClean="0">
                <a:latin typeface="TimesNewRomanPSMT"/>
              </a:rPr>
              <a:t>Voltage AC Drives</a:t>
            </a:r>
            <a:r>
              <a:rPr lang="en-US" sz="2400" dirty="0">
                <a:latin typeface="TimesNewRomanPSMT"/>
              </a:rPr>
              <a:t>,” IEEE Trans. on Ind. Appl., January-February 1997, vol. 33, no. 1.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NewRomanPSMT"/>
              </a:rPr>
              <a:t>S</a:t>
            </a:r>
            <a:r>
              <a:rPr lang="en-US" sz="2400" dirty="0">
                <a:latin typeface="TimesNewRomanPSMT"/>
              </a:rPr>
              <a:t>. Malik and D. Kluge, “ACS 1000—World’s first standard AC drive for </a:t>
            </a:r>
            <a:r>
              <a:rPr lang="en-US" sz="2400" dirty="0" smtClean="0">
                <a:latin typeface="TimesNewRomanPSMT"/>
              </a:rPr>
              <a:t>medium voltage Applications</a:t>
            </a:r>
            <a:r>
              <a:rPr lang="en-US" sz="2400" dirty="0">
                <a:latin typeface="TimesNewRomanPSMT"/>
              </a:rPr>
              <a:t>,” ABB Rev., 1998, no. 2, pp. </a:t>
            </a:r>
            <a:r>
              <a:rPr lang="en-US" sz="2400" dirty="0" smtClean="0">
                <a:latin typeface="TimesNewRomanPSMT"/>
              </a:rPr>
              <a:t>4-11. S.S</a:t>
            </a:r>
            <a:r>
              <a:rPr lang="en-US" sz="2400" dirty="0">
                <a:latin typeface="TimesNewRomanPSMT"/>
              </a:rPr>
              <a:t>. Fazel, D. Krug, T. Taleb, and S. Bernet, “Comparison of Power Semiconductor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TimesNewRomanPSMT"/>
              </a:rPr>
              <a:t>Utilization, Losses and Harmonic Spectrum of State-of-the-Art 4.16kV </a:t>
            </a:r>
            <a:r>
              <a:rPr lang="en-US" sz="2400" dirty="0" smtClean="0">
                <a:latin typeface="TimesNewRomanPSMT"/>
              </a:rPr>
              <a:t>Multi-Level Voltage </a:t>
            </a:r>
            <a:r>
              <a:rPr lang="en-US" sz="2400" dirty="0">
                <a:latin typeface="TimesNewRomanPSMT"/>
              </a:rPr>
              <a:t>Source Converters,” in EPE Conf. Rec., Dresden, Germany, 2005</a:t>
            </a:r>
            <a:r>
              <a:rPr lang="en-US" sz="2400" dirty="0" smtClean="0">
                <a:latin typeface="TimesNewRomanPSMT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b-NO" sz="2400" dirty="0" smtClean="0">
                <a:latin typeface="TimesNewRomanPSMT"/>
              </a:rPr>
              <a:t>Siemens </a:t>
            </a:r>
            <a:r>
              <a:rPr lang="nb-NO" sz="2400" dirty="0">
                <a:latin typeface="TimesNewRomanPSMT"/>
              </a:rPr>
              <a:t>drives website: www.automation.siemens.com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6893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r="95477"/>
          <a:stretch/>
        </p:blipFill>
        <p:spPr>
          <a:xfrm>
            <a:off x="-179544" y="0"/>
            <a:ext cx="630306" cy="685799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46974" y="483119"/>
            <a:ext cx="4885385" cy="758662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Team Introduction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217433" y="1929856"/>
            <a:ext cx="5303949" cy="14991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Tabish Aftab (Team Leader)</a:t>
            </a:r>
          </a:p>
          <a:p>
            <a:pPr algn="l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2013-EE-187</a:t>
            </a:r>
          </a:p>
          <a:p>
            <a:pPr algn="l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Specialization: Power</a:t>
            </a:r>
            <a:endParaRPr lang="en-US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3090" y="5931559"/>
            <a:ext cx="7603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Undergraduate Final Year Project Presentation</a:t>
            </a:r>
          </a:p>
          <a:p>
            <a:pPr algn="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Dated: 8</a:t>
            </a:r>
            <a:r>
              <a:rPr lang="en-US" sz="2000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November, 2016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1217433" y="3726212"/>
            <a:ext cx="5303949" cy="1385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6521382" y="1858289"/>
            <a:ext cx="5760009" cy="1385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Shahryar Ahsan</a:t>
            </a:r>
          </a:p>
          <a:p>
            <a:pPr algn="l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2013-EE-193</a:t>
            </a:r>
          </a:p>
          <a:p>
            <a:pPr algn="l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Specialization: Power</a:t>
            </a:r>
            <a:endParaRPr lang="en-US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6977441" y="3724103"/>
            <a:ext cx="5303949" cy="1385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877" y="188954"/>
            <a:ext cx="842171" cy="847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97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r="95477"/>
          <a:stretch/>
        </p:blipFill>
        <p:spPr>
          <a:xfrm>
            <a:off x="-134849" y="12880"/>
            <a:ext cx="630306" cy="685799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06571" y="483119"/>
            <a:ext cx="4950517" cy="758662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1E477B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Problem Statement</a:t>
            </a:r>
            <a:endParaRPr lang="en-US" sz="4800" dirty="0">
              <a:solidFill>
                <a:srgbClr val="1E477B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131573" y="1579431"/>
            <a:ext cx="9749308" cy="40144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>
                <a:latin typeface="DIN-Regular"/>
              </a:rPr>
              <a:t>A Variable speed drive (VSD) plays an important role not only in industrial applications but also in</a:t>
            </a:r>
          </a:p>
          <a:p>
            <a:pPr algn="l"/>
            <a:r>
              <a:rPr lang="en-US" sz="3200" dirty="0">
                <a:latin typeface="DIN-Regular"/>
              </a:rPr>
              <a:t>offshore applications, where high reliability is requested for subsea applications. Variable speed</a:t>
            </a:r>
          </a:p>
          <a:p>
            <a:pPr algn="l"/>
            <a:r>
              <a:rPr lang="en-US" sz="3200" dirty="0">
                <a:latin typeface="DIN-Regular"/>
              </a:rPr>
              <a:t>drives are commonly used for energy saving and in some applications an increasing of the</a:t>
            </a:r>
          </a:p>
          <a:p>
            <a:pPr algn="l"/>
            <a:r>
              <a:rPr lang="en-US" sz="3200" dirty="0">
                <a:latin typeface="DIN-Regular"/>
              </a:rPr>
              <a:t>productivity is </a:t>
            </a:r>
            <a:r>
              <a:rPr lang="en-US" sz="3200" dirty="0" smtClean="0">
                <a:latin typeface="DIN-Regular"/>
              </a:rPr>
              <a:t>achieved.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3090" y="5931559"/>
            <a:ext cx="7603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Undergraduate Final Year Project Presentation</a:t>
            </a:r>
          </a:p>
          <a:p>
            <a:pPr algn="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Dated: 8</a:t>
            </a:r>
            <a:r>
              <a:rPr lang="en-US" sz="2000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November, 2016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877" y="188954"/>
            <a:ext cx="842171" cy="847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962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Andalus" panose="02020603050405020304" pitchFamily="18" charset="-78"/>
                <a:cs typeface="Andalus" panose="02020603050405020304" pitchFamily="18" charset="-78"/>
              </a:rPr>
              <a:t>Problem Statement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 smtClean="0">
                <a:solidFill>
                  <a:prstClr val="black"/>
                </a:solidFill>
                <a:latin typeface="DIN-Regular"/>
              </a:rPr>
              <a:t>The </a:t>
            </a:r>
            <a:r>
              <a:rPr lang="en-US" sz="3200" dirty="0">
                <a:solidFill>
                  <a:prstClr val="black"/>
                </a:solidFill>
                <a:latin typeface="DIN-Regular"/>
              </a:rPr>
              <a:t>industry has begun to demand higher power equipment and for </a:t>
            </a:r>
            <a:r>
              <a:rPr lang="en-US" sz="3200" dirty="0" smtClean="0">
                <a:solidFill>
                  <a:prstClr val="black"/>
                </a:solidFill>
                <a:latin typeface="DIN-Regular"/>
              </a:rPr>
              <a:t>this reason </a:t>
            </a:r>
            <a:r>
              <a:rPr lang="en-US" sz="3200" dirty="0">
                <a:solidFill>
                  <a:prstClr val="black"/>
                </a:solidFill>
                <a:latin typeface="DIN-Regular"/>
              </a:rPr>
              <a:t>the VSD technology has experienced rapid changes towards improvement. </a:t>
            </a:r>
            <a:r>
              <a:rPr lang="en-US" sz="3200" dirty="0" smtClean="0">
                <a:solidFill>
                  <a:prstClr val="black"/>
                </a:solidFill>
                <a:latin typeface="DIN-Regular"/>
              </a:rPr>
              <a:t>     The </a:t>
            </a:r>
            <a:r>
              <a:rPr lang="en-US" sz="3200" dirty="0">
                <a:solidFill>
                  <a:prstClr val="black"/>
                </a:solidFill>
                <a:latin typeface="DIN-Regular"/>
              </a:rPr>
              <a:t>use </a:t>
            </a:r>
            <a:r>
              <a:rPr lang="en-US" sz="3200" dirty="0" smtClean="0">
                <a:solidFill>
                  <a:prstClr val="black"/>
                </a:solidFill>
                <a:latin typeface="DIN-Regular"/>
              </a:rPr>
              <a:t>of multilevel </a:t>
            </a:r>
            <a:r>
              <a:rPr lang="en-US" sz="3200" dirty="0">
                <a:solidFill>
                  <a:prstClr val="black"/>
                </a:solidFill>
                <a:latin typeface="DIN-Regular"/>
              </a:rPr>
              <a:t>inverters has emerged as the solution for working with higher voltage levels being an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prstClr val="black"/>
                </a:solidFill>
                <a:latin typeface="DIN-Regular"/>
              </a:rPr>
              <a:t>attractive solution to control ac drives in the megawatt range.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r="95477"/>
          <a:stretch/>
        </p:blipFill>
        <p:spPr>
          <a:xfrm>
            <a:off x="-134849" y="1"/>
            <a:ext cx="630306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109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321" y="313610"/>
            <a:ext cx="10515600" cy="1325563"/>
          </a:xfrm>
        </p:spPr>
        <p:txBody>
          <a:bodyPr/>
          <a:lstStyle/>
          <a:p>
            <a:r>
              <a:rPr lang="en-US" sz="4800" dirty="0">
                <a:latin typeface="Andalus" panose="02020603050405020304" pitchFamily="18" charset="-78"/>
                <a:cs typeface="Andalus" panose="02020603050405020304" pitchFamily="18" charset="-78"/>
              </a:rPr>
              <a:t>Problem Statement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05317"/>
            <a:ext cx="10515600" cy="3871645"/>
          </a:xfrm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prstClr val="black"/>
                </a:solidFill>
                <a:latin typeface="DIN-Regular"/>
              </a:rPr>
              <a:t>Subsea drives have become the </a:t>
            </a:r>
            <a:r>
              <a:rPr lang="en-US" sz="3200" dirty="0" smtClean="0">
                <a:solidFill>
                  <a:prstClr val="black"/>
                </a:solidFill>
                <a:latin typeface="DIN-Regular"/>
              </a:rPr>
              <a:t>new trend </a:t>
            </a:r>
            <a:r>
              <a:rPr lang="en-US" sz="3200" dirty="0">
                <a:solidFill>
                  <a:prstClr val="black"/>
                </a:solidFill>
                <a:latin typeface="DIN-Regular"/>
              </a:rPr>
              <a:t>of the drives technologies in the oil and gas sector. Currently and in order to have the </a:t>
            </a:r>
            <a:r>
              <a:rPr lang="en-US" sz="3200" dirty="0" smtClean="0">
                <a:solidFill>
                  <a:prstClr val="black"/>
                </a:solidFill>
                <a:latin typeface="DIN-Regular"/>
              </a:rPr>
              <a:t>drive close </a:t>
            </a:r>
            <a:r>
              <a:rPr lang="en-US" sz="3200" dirty="0">
                <a:solidFill>
                  <a:prstClr val="black"/>
                </a:solidFill>
                <a:latin typeface="DIN-Regular"/>
              </a:rPr>
              <a:t>to the load avoiding a long cable between them, the design of new subsea technologies </a:t>
            </a:r>
            <a:r>
              <a:rPr lang="en-US" sz="3200" dirty="0" smtClean="0">
                <a:solidFill>
                  <a:prstClr val="black"/>
                </a:solidFill>
                <a:latin typeface="DIN-Regular"/>
              </a:rPr>
              <a:t>are relevant </a:t>
            </a:r>
            <a:r>
              <a:rPr lang="en-US" sz="3200" dirty="0">
                <a:solidFill>
                  <a:prstClr val="black"/>
                </a:solidFill>
                <a:latin typeface="DIN-Regular"/>
              </a:rPr>
              <a:t>for the companies.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r="95477"/>
          <a:stretch/>
        </p:blipFill>
        <p:spPr>
          <a:xfrm>
            <a:off x="-134849" y="1"/>
            <a:ext cx="630306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553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r="95477"/>
          <a:stretch/>
        </p:blipFill>
        <p:spPr>
          <a:xfrm>
            <a:off x="-179544" y="0"/>
            <a:ext cx="630306" cy="685799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46974" y="483119"/>
            <a:ext cx="4885385" cy="758662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Proposed Solution</a:t>
            </a:r>
            <a:endParaRPr lang="en-US" sz="4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131573" y="1210614"/>
            <a:ext cx="9749308" cy="43832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3090" y="5931559"/>
            <a:ext cx="7603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Undergraduate Final Year Project Presentation</a:t>
            </a:r>
          </a:p>
          <a:p>
            <a:pPr algn="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Dated: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8</a:t>
            </a:r>
            <a:r>
              <a:rPr lang="en-US" sz="2000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November, 2016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877" y="188954"/>
            <a:ext cx="842171" cy="84713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506827" y="1365160"/>
            <a:ext cx="879627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NewRomanPSMT"/>
              </a:rPr>
              <a:t>This work deals with analyses of the control for a subsea drive with multilevel inverter. </a:t>
            </a:r>
            <a:r>
              <a:rPr lang="en-US" sz="3200" dirty="0" smtClean="0">
                <a:latin typeface="TimesNewRomanPSMT"/>
              </a:rPr>
              <a:t>The use </a:t>
            </a:r>
            <a:r>
              <a:rPr lang="en-US" sz="3200" dirty="0">
                <a:latin typeface="TimesNewRomanPSMT"/>
              </a:rPr>
              <a:t>of those drives have become the new trend for using of pumps/compressors at minor </a:t>
            </a:r>
            <a:r>
              <a:rPr lang="en-US" sz="3200" dirty="0" smtClean="0">
                <a:latin typeface="TimesNewRomanPSMT"/>
              </a:rPr>
              <a:t>oil and </a:t>
            </a:r>
            <a:r>
              <a:rPr lang="en-US" sz="3200" dirty="0">
                <a:latin typeface="TimesNewRomanPSMT"/>
              </a:rPr>
              <a:t>gas reservoirs located far away from existing platforms.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88824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Andalus" panose="02020603050405020304" pitchFamily="18" charset="-78"/>
                <a:cs typeface="Andalus" panose="02020603050405020304" pitchFamily="18" charset="-78"/>
              </a:rPr>
              <a:t>Proposed Solution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NewRomanPSMT"/>
              </a:rPr>
              <a:t>It is developed a general model for analyzing a variable speed drive with a multilevel </a:t>
            </a:r>
            <a:r>
              <a:rPr lang="en-US" sz="3200" dirty="0" smtClean="0">
                <a:latin typeface="TimesNewRomanPSMT"/>
              </a:rPr>
              <a:t>inverter with </a:t>
            </a:r>
            <a:r>
              <a:rPr lang="en-US" sz="3200" dirty="0">
                <a:latin typeface="TimesNewRomanPSMT"/>
              </a:rPr>
              <a:t>the objective to verify the response of two control methods for a specific application.</a:t>
            </a:r>
          </a:p>
          <a:p>
            <a:r>
              <a:rPr lang="en-US" sz="3200" dirty="0">
                <a:latin typeface="TimesNewRomanPSMT"/>
              </a:rPr>
              <a:t>The simulation model is used to identify the performance of both methods in terms of </a:t>
            </a:r>
            <a:r>
              <a:rPr lang="en-US" sz="3200" dirty="0" smtClean="0">
                <a:latin typeface="TimesNewRomanPSMT"/>
              </a:rPr>
              <a:t>speed response</a:t>
            </a:r>
            <a:r>
              <a:rPr lang="en-US" sz="3200" dirty="0">
                <a:latin typeface="TimesNewRomanPSMT"/>
              </a:rPr>
              <a:t>, torque ripple and transient behavior.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r="95477"/>
          <a:stretch/>
        </p:blipFill>
        <p:spPr>
          <a:xfrm>
            <a:off x="-179544" y="12879"/>
            <a:ext cx="630306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088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Block Diagram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" y="1519311"/>
            <a:ext cx="10199077" cy="502216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r="95477"/>
          <a:stretch/>
        </p:blipFill>
        <p:spPr>
          <a:xfrm>
            <a:off x="-179544" y="1"/>
            <a:ext cx="630306" cy="6870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674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Inverters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821" y="1179763"/>
            <a:ext cx="10789921" cy="564989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r="95477"/>
          <a:stretch/>
        </p:blipFill>
        <p:spPr>
          <a:xfrm>
            <a:off x="-179544" y="-1"/>
            <a:ext cx="630306" cy="6870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52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720</Words>
  <Application>Microsoft Office PowerPoint</Application>
  <PresentationFormat>Custom</PresentationFormat>
  <Paragraphs>58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COMPUTER CONTROLLED THREE PHASE AC MULTI-LEVEL INVERTER DRIVE</vt:lpstr>
      <vt:lpstr>Team Introduction</vt:lpstr>
      <vt:lpstr>Problem Statement</vt:lpstr>
      <vt:lpstr>Problem Statement</vt:lpstr>
      <vt:lpstr>Problem Statement</vt:lpstr>
      <vt:lpstr>Proposed Solution</vt:lpstr>
      <vt:lpstr>Proposed Solution</vt:lpstr>
      <vt:lpstr>Block Diagram</vt:lpstr>
      <vt:lpstr>Inverters</vt:lpstr>
      <vt:lpstr>Multi-Level Inverters</vt:lpstr>
      <vt:lpstr>Multi-Level Circuitry</vt:lpstr>
      <vt:lpstr>Behavior</vt:lpstr>
      <vt:lpstr>Waveforms</vt:lpstr>
      <vt:lpstr>Hardware Model</vt:lpstr>
      <vt:lpstr>Applications</vt:lpstr>
      <vt:lpstr>PowerPoint Presentation</vt:lpstr>
      <vt:lpstr>Future Prospects</vt:lpstr>
      <vt:lpstr>References</vt:lpstr>
    </vt:vector>
  </TitlesOfParts>
  <Company>EED UET Lahore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 Department of  Electrical Engineering UET Lahore  Prof. Dr. Tahir Izhar (Chairman)</dc:title>
  <dc:creator>Alinspiron</dc:creator>
  <cp:lastModifiedBy>Tabish</cp:lastModifiedBy>
  <cp:revision>35</cp:revision>
  <dcterms:created xsi:type="dcterms:W3CDTF">2016-09-27T20:20:47Z</dcterms:created>
  <dcterms:modified xsi:type="dcterms:W3CDTF">2016-11-12T18:03:48Z</dcterms:modified>
</cp:coreProperties>
</file>